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ppt/tags/tag4.xml" ContentType="application/vnd.openxmlformats-officedocument.presentationml.tags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heme/themeOverride5.xml" ContentType="application/vnd.openxmlformats-officedocument.themeOverrid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Override6.xml" ContentType="application/vnd.openxmlformats-officedocument.themeOverr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heme/themeOverride7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1741" r:id="rId2"/>
    <p:sldId id="1800" r:id="rId3"/>
    <p:sldId id="258" r:id="rId4"/>
    <p:sldId id="1836" r:id="rId5"/>
    <p:sldId id="1809" r:id="rId6"/>
    <p:sldId id="2145704890" r:id="rId7"/>
    <p:sldId id="2145704891" r:id="rId8"/>
    <p:sldId id="2145704892" r:id="rId9"/>
    <p:sldId id="2145704897" r:id="rId10"/>
    <p:sldId id="2145704899" r:id="rId11"/>
    <p:sldId id="2145704900" r:id="rId12"/>
    <p:sldId id="2145704901" r:id="rId13"/>
    <p:sldId id="2145704898" r:id="rId14"/>
    <p:sldId id="2145704902" r:id="rId15"/>
    <p:sldId id="2145704916" r:id="rId16"/>
    <p:sldId id="2145704903" r:id="rId17"/>
    <p:sldId id="2145704906" r:id="rId18"/>
    <p:sldId id="2145704915" r:id="rId19"/>
    <p:sldId id="2145704905" r:id="rId20"/>
    <p:sldId id="2145704907" r:id="rId21"/>
    <p:sldId id="2145704904" r:id="rId22"/>
    <p:sldId id="2145704908" r:id="rId23"/>
    <p:sldId id="2145704909" r:id="rId24"/>
    <p:sldId id="2145704910" r:id="rId25"/>
    <p:sldId id="2145704911" r:id="rId26"/>
    <p:sldId id="2145704912" r:id="rId27"/>
    <p:sldId id="2145704914" r:id="rId28"/>
    <p:sldId id="2145704893" r:id="rId29"/>
    <p:sldId id="1822" r:id="rId30"/>
    <p:sldId id="2145704894" r:id="rId31"/>
    <p:sldId id="1827" r:id="rId32"/>
    <p:sldId id="2145704895" r:id="rId33"/>
    <p:sldId id="256" r:id="rId34"/>
    <p:sldId id="287" r:id="rId35"/>
    <p:sldId id="2145704896" r:id="rId36"/>
    <p:sldId id="1813" r:id="rId37"/>
    <p:sldId id="261" r:id="rId38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E79"/>
    <a:srgbClr val="BFBFBF"/>
    <a:srgbClr val="909090"/>
    <a:srgbClr val="B3C8A0"/>
    <a:srgbClr val="ACD242"/>
    <a:srgbClr val="39988E"/>
    <a:srgbClr val="00561F"/>
    <a:srgbClr val="FFFFFF"/>
    <a:srgbClr val="091F68"/>
    <a:srgbClr val="002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6182" autoAdjust="0"/>
  </p:normalViewPr>
  <p:slideViewPr>
    <p:cSldViewPr snapToGrid="0">
      <p:cViewPr varScale="1">
        <p:scale>
          <a:sx n="121" d="100"/>
          <a:sy n="121" d="100"/>
        </p:scale>
        <p:origin x="13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napToGrid="0" showGuides="1">
      <p:cViewPr varScale="1">
        <p:scale>
          <a:sx n="83" d="100"/>
          <a:sy n="83" d="100"/>
        </p:scale>
        <p:origin x="30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5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4f58ca56-0716-4500-b0cc-b0beb5b9e851.source.3.zh-Hans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2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ca1fda04-fab0-4218-9f9e-01c0c92530e6.source.default.zh-Hans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0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CBAD37C-7C3D-4F84-B2B4-CD500082D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122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FDBF6F3-7333-4129-A61A-F4E1DC40CB8C}"/>
              </a:ext>
            </a:extLst>
          </p:cNvPr>
          <p:cNvSpPr/>
          <p:nvPr userDrawn="1"/>
        </p:nvSpPr>
        <p:spPr>
          <a:xfrm>
            <a:off x="-1" y="0"/>
            <a:ext cx="12191999" cy="685685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ṡļidé">
            <a:extLst>
              <a:ext uri="{FF2B5EF4-FFF2-40B4-BE49-F238E27FC236}">
                <a16:creationId xmlns:a16="http://schemas.microsoft.com/office/drawing/2014/main" id="{3F22210B-EF15-4EED-B8FB-022D46845F39}"/>
              </a:ext>
            </a:extLst>
          </p:cNvPr>
          <p:cNvSpPr>
            <a:spLocks/>
          </p:cNvSpPr>
          <p:nvPr userDrawn="1"/>
        </p:nvSpPr>
        <p:spPr bwMode="auto">
          <a:xfrm>
            <a:off x="-1589" y="1146"/>
            <a:ext cx="12193588" cy="5556496"/>
          </a:xfrm>
          <a:custGeom>
            <a:avLst/>
            <a:gdLst>
              <a:gd name="connsiteX0" fmla="*/ 0 w 12193588"/>
              <a:gd name="connsiteY0" fmla="*/ 0 h 5556496"/>
              <a:gd name="connsiteX1" fmla="*/ 12193588 w 12193588"/>
              <a:gd name="connsiteY1" fmla="*/ 0 h 5556496"/>
              <a:gd name="connsiteX2" fmla="*/ 0 w 12193588"/>
              <a:gd name="connsiteY2" fmla="*/ 4814851 h 5556496"/>
              <a:gd name="connsiteX3" fmla="*/ 0 w 12193588"/>
              <a:gd name="connsiteY3" fmla="*/ 0 h 555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56496">
                <a:moveTo>
                  <a:pt x="0" y="0"/>
                </a:moveTo>
                <a:lnTo>
                  <a:pt x="12193588" y="0"/>
                </a:lnTo>
                <a:cubicBezTo>
                  <a:pt x="7206081" y="8345488"/>
                  <a:pt x="0" y="4814851"/>
                  <a:pt x="0" y="4814851"/>
                </a:cubicBezTo>
                <a:cubicBezTo>
                  <a:pt x="0" y="4814851"/>
                  <a:pt x="0" y="4814851"/>
                  <a:pt x="0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íṥḻiḓè">
            <a:extLst>
              <a:ext uri="{FF2B5EF4-FFF2-40B4-BE49-F238E27FC236}">
                <a16:creationId xmlns:a16="http://schemas.microsoft.com/office/drawing/2014/main" id="{00715F5D-803C-41B2-B4D1-B0014E356625}"/>
              </a:ext>
            </a:extLst>
          </p:cNvPr>
          <p:cNvSpPr>
            <a:spLocks/>
          </p:cNvSpPr>
          <p:nvPr userDrawn="1"/>
        </p:nvSpPr>
        <p:spPr bwMode="auto">
          <a:xfrm>
            <a:off x="0" y="3561305"/>
            <a:ext cx="9196243" cy="3189310"/>
          </a:xfrm>
          <a:custGeom>
            <a:avLst/>
            <a:gdLst>
              <a:gd name="T0" fmla="*/ 0 w 2263"/>
              <a:gd name="T1" fmla="*/ 460 h 784"/>
              <a:gd name="T2" fmla="*/ 2263 w 2263"/>
              <a:gd name="T3" fmla="*/ 0 h 784"/>
              <a:gd name="T4" fmla="*/ 0 w 2263"/>
              <a:gd name="T5" fmla="*/ 304 h 784"/>
              <a:gd name="T6" fmla="*/ 0 w 2263"/>
              <a:gd name="T7" fmla="*/ 46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3" h="784">
                <a:moveTo>
                  <a:pt x="0" y="460"/>
                </a:moveTo>
                <a:cubicBezTo>
                  <a:pt x="1457" y="784"/>
                  <a:pt x="2263" y="0"/>
                  <a:pt x="2263" y="0"/>
                </a:cubicBezTo>
                <a:cubicBezTo>
                  <a:pt x="1387" y="564"/>
                  <a:pt x="0" y="304"/>
                  <a:pt x="0" y="304"/>
                </a:cubicBezTo>
                <a:lnTo>
                  <a:pt x="0" y="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ïšḻîďê">
            <a:extLst>
              <a:ext uri="{FF2B5EF4-FFF2-40B4-BE49-F238E27FC236}">
                <a16:creationId xmlns:a16="http://schemas.microsoft.com/office/drawing/2014/main" id="{93F02D4D-6922-4660-85D3-6DC821074C57}"/>
              </a:ext>
            </a:extLst>
          </p:cNvPr>
          <p:cNvSpPr>
            <a:spLocks/>
          </p:cNvSpPr>
          <p:nvPr userDrawn="1"/>
        </p:nvSpPr>
        <p:spPr bwMode="auto">
          <a:xfrm>
            <a:off x="7135694" y="485043"/>
            <a:ext cx="5056306" cy="4588702"/>
          </a:xfrm>
          <a:custGeom>
            <a:avLst/>
            <a:gdLst>
              <a:gd name="T0" fmla="*/ 1244 w 1244"/>
              <a:gd name="T1" fmla="*/ 0 h 1128"/>
              <a:gd name="T2" fmla="*/ 0 w 1244"/>
              <a:gd name="T3" fmla="*/ 1128 h 1128"/>
              <a:gd name="T4" fmla="*/ 1244 w 1244"/>
              <a:gd name="T5" fmla="*/ 200 h 1128"/>
              <a:gd name="T6" fmla="*/ 1244 w 1244"/>
              <a:gd name="T7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4" h="1128">
                <a:moveTo>
                  <a:pt x="1244" y="0"/>
                </a:moveTo>
                <a:cubicBezTo>
                  <a:pt x="1244" y="0"/>
                  <a:pt x="649" y="868"/>
                  <a:pt x="0" y="1128"/>
                </a:cubicBezTo>
                <a:cubicBezTo>
                  <a:pt x="0" y="1128"/>
                  <a:pt x="809" y="880"/>
                  <a:pt x="1244" y="20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0321" y="3866308"/>
            <a:ext cx="1083048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704" y="4172585"/>
            <a:ext cx="10825098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4" y="2684608"/>
            <a:ext cx="10850563" cy="5587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69924" y="1451780"/>
            <a:ext cx="10850563" cy="12087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18C0233-2188-47CB-9846-9FE3C1711D73}"/>
              </a:ext>
            </a:extLst>
          </p:cNvPr>
          <p:cNvGrpSpPr/>
          <p:nvPr userDrawn="1"/>
        </p:nvGrpSpPr>
        <p:grpSpPr>
          <a:xfrm>
            <a:off x="669924" y="362675"/>
            <a:ext cx="3830956" cy="876993"/>
            <a:chOff x="4751070" y="1439786"/>
            <a:chExt cx="3830956" cy="876993"/>
          </a:xfrm>
        </p:grpSpPr>
        <p:pic>
          <p:nvPicPr>
            <p:cNvPr id="69" name="图片 68" descr="校标">
              <a:extLst>
                <a:ext uri="{FF2B5EF4-FFF2-40B4-BE49-F238E27FC236}">
                  <a16:creationId xmlns:a16="http://schemas.microsoft.com/office/drawing/2014/main" id="{BF4D96BC-50CC-4184-B531-50C32D860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94"/>
            <a:stretch/>
          </p:blipFill>
          <p:spPr>
            <a:xfrm>
              <a:off x="4751070" y="1499232"/>
              <a:ext cx="744855" cy="720000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C573173F-BA76-42E7-97B0-E6C4B6F2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28" y="1439786"/>
              <a:ext cx="2977698" cy="876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DFA5EB4-9C64-41B6-9C3C-A6F8F2716C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1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E0AED9-A4C6-40D7-929B-6AA492071EF6}"/>
              </a:ext>
            </a:extLst>
          </p:cNvPr>
          <p:cNvSpPr/>
          <p:nvPr userDrawn="1"/>
        </p:nvSpPr>
        <p:spPr>
          <a:xfrm>
            <a:off x="-1" y="0"/>
            <a:ext cx="12191999" cy="685685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ïṥľïḋé">
            <a:extLst>
              <a:ext uri="{FF2B5EF4-FFF2-40B4-BE49-F238E27FC236}">
                <a16:creationId xmlns:a16="http://schemas.microsoft.com/office/drawing/2014/main" id="{404BCDAA-9D87-4951-B62B-CD68E920F207}"/>
              </a:ext>
            </a:extLst>
          </p:cNvPr>
          <p:cNvSpPr>
            <a:spLocks/>
          </p:cNvSpPr>
          <p:nvPr userDrawn="1"/>
        </p:nvSpPr>
        <p:spPr bwMode="auto">
          <a:xfrm>
            <a:off x="0" y="4542620"/>
            <a:ext cx="9196243" cy="3189310"/>
          </a:xfrm>
          <a:custGeom>
            <a:avLst/>
            <a:gdLst>
              <a:gd name="T0" fmla="*/ 0 w 2263"/>
              <a:gd name="T1" fmla="*/ 460 h 784"/>
              <a:gd name="T2" fmla="*/ 2263 w 2263"/>
              <a:gd name="T3" fmla="*/ 0 h 784"/>
              <a:gd name="T4" fmla="*/ 0 w 2263"/>
              <a:gd name="T5" fmla="*/ 304 h 784"/>
              <a:gd name="T6" fmla="*/ 0 w 2263"/>
              <a:gd name="T7" fmla="*/ 46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3" h="784">
                <a:moveTo>
                  <a:pt x="0" y="460"/>
                </a:moveTo>
                <a:cubicBezTo>
                  <a:pt x="1457" y="784"/>
                  <a:pt x="2263" y="0"/>
                  <a:pt x="2263" y="0"/>
                </a:cubicBezTo>
                <a:cubicBezTo>
                  <a:pt x="1387" y="564"/>
                  <a:pt x="0" y="304"/>
                  <a:pt x="0" y="304"/>
                </a:cubicBezTo>
                <a:lnTo>
                  <a:pt x="0" y="4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işľidê">
            <a:extLst>
              <a:ext uri="{FF2B5EF4-FFF2-40B4-BE49-F238E27FC236}">
                <a16:creationId xmlns:a16="http://schemas.microsoft.com/office/drawing/2014/main" id="{4C42EADE-8A81-457A-8628-709A2E2CA7D3}"/>
              </a:ext>
            </a:extLst>
          </p:cNvPr>
          <p:cNvSpPr>
            <a:spLocks/>
          </p:cNvSpPr>
          <p:nvPr userDrawn="1"/>
        </p:nvSpPr>
        <p:spPr bwMode="auto">
          <a:xfrm>
            <a:off x="7135694" y="1466358"/>
            <a:ext cx="5056306" cy="4588702"/>
          </a:xfrm>
          <a:custGeom>
            <a:avLst/>
            <a:gdLst>
              <a:gd name="T0" fmla="*/ 1244 w 1244"/>
              <a:gd name="T1" fmla="*/ 0 h 1128"/>
              <a:gd name="T2" fmla="*/ 0 w 1244"/>
              <a:gd name="T3" fmla="*/ 1128 h 1128"/>
              <a:gd name="T4" fmla="*/ 1244 w 1244"/>
              <a:gd name="T5" fmla="*/ 200 h 1128"/>
              <a:gd name="T6" fmla="*/ 1244 w 1244"/>
              <a:gd name="T7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4" h="1128">
                <a:moveTo>
                  <a:pt x="1244" y="0"/>
                </a:moveTo>
                <a:cubicBezTo>
                  <a:pt x="1244" y="0"/>
                  <a:pt x="649" y="868"/>
                  <a:pt x="0" y="1128"/>
                </a:cubicBezTo>
                <a:cubicBezTo>
                  <a:pt x="0" y="1128"/>
                  <a:pt x="809" y="880"/>
                  <a:pt x="1244" y="20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 hasCustomPrompt="1"/>
          </p:nvPr>
        </p:nvSpPr>
        <p:spPr>
          <a:xfrm>
            <a:off x="3539751" y="3137992"/>
            <a:ext cx="6108559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 hasCustomPrompt="1"/>
          </p:nvPr>
        </p:nvSpPr>
        <p:spPr>
          <a:xfrm>
            <a:off x="3540867" y="4033342"/>
            <a:ext cx="6108559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A45BB37B-AF1C-4021-828D-830570453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8BC693B8-8913-417F-85A9-1A9A954FEC7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18E983-F562-4B11-99E2-976A4EE9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090FF0-25B3-432C-863E-DA8B2640B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598AE5-6E1B-46FB-BDA5-97A8EC95F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FC54135-DD54-4D39-8520-EB0E9A06A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98E23E5-DC34-423E-ACAE-8D88E3593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77B0513-7C3D-430D-A98E-8CC954DCF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$ļïďé">
            <a:extLst>
              <a:ext uri="{FF2B5EF4-FFF2-40B4-BE49-F238E27FC236}">
                <a16:creationId xmlns:a16="http://schemas.microsoft.com/office/drawing/2014/main" id="{B12D3AF7-74AD-41FB-A98D-E86D21C3C288}"/>
              </a:ext>
            </a:extLst>
          </p:cNvPr>
          <p:cNvSpPr/>
          <p:nvPr userDrawn="1"/>
        </p:nvSpPr>
        <p:spPr>
          <a:xfrm>
            <a:off x="0" y="4165600"/>
            <a:ext cx="12192000" cy="2692400"/>
          </a:xfrm>
          <a:prstGeom prst="rect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7B27F21-12F7-4A40-89B0-EC8FB3B29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7616" cy="6858000"/>
          </a:xfrm>
          <a:prstGeom prst="rect">
            <a:avLst/>
          </a:prstGeom>
        </p:spPr>
      </p:pic>
      <p:sp>
        <p:nvSpPr>
          <p:cNvPr id="121" name="矩形 120">
            <a:extLst>
              <a:ext uri="{FF2B5EF4-FFF2-40B4-BE49-F238E27FC236}">
                <a16:creationId xmlns:a16="http://schemas.microsoft.com/office/drawing/2014/main" id="{C8F1D5FB-4F2B-4319-88EB-CE9DF8AE9751}"/>
              </a:ext>
            </a:extLst>
          </p:cNvPr>
          <p:cNvSpPr/>
          <p:nvPr userDrawn="1"/>
        </p:nvSpPr>
        <p:spPr>
          <a:xfrm>
            <a:off x="0" y="0"/>
            <a:ext cx="12227617" cy="6858000"/>
          </a:xfrm>
          <a:prstGeom prst="rect">
            <a:avLst/>
          </a:prstGeom>
          <a:gradFill>
            <a:gsLst>
              <a:gs pos="91200">
                <a:srgbClr val="FEFFFF"/>
              </a:gs>
              <a:gs pos="0">
                <a:schemeClr val="accent1">
                  <a:lumMod val="5000"/>
                  <a:lumOff val="95000"/>
                  <a:alpha val="57000"/>
                </a:schemeClr>
              </a:gs>
              <a:gs pos="6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iŝ1íḑê">
            <a:extLst>
              <a:ext uri="{FF2B5EF4-FFF2-40B4-BE49-F238E27FC236}">
                <a16:creationId xmlns:a16="http://schemas.microsoft.com/office/drawing/2014/main" id="{3DFEEAC7-77FA-4308-9D75-1DCB57CC911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321061" y="0"/>
            <a:ext cx="12548677" cy="6041538"/>
          </a:xfrm>
          <a:custGeom>
            <a:avLst/>
            <a:gdLst>
              <a:gd name="connsiteX0" fmla="*/ 0 w 12193588"/>
              <a:gd name="connsiteY0" fmla="*/ 0 h 5556496"/>
              <a:gd name="connsiteX1" fmla="*/ 12193588 w 12193588"/>
              <a:gd name="connsiteY1" fmla="*/ 0 h 5556496"/>
              <a:gd name="connsiteX2" fmla="*/ 0 w 12193588"/>
              <a:gd name="connsiteY2" fmla="*/ 4814851 h 5556496"/>
              <a:gd name="connsiteX3" fmla="*/ 0 w 12193588"/>
              <a:gd name="connsiteY3" fmla="*/ 0 h 555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5556496">
                <a:moveTo>
                  <a:pt x="0" y="0"/>
                </a:moveTo>
                <a:lnTo>
                  <a:pt x="12193588" y="0"/>
                </a:lnTo>
                <a:cubicBezTo>
                  <a:pt x="7206081" y="8345488"/>
                  <a:pt x="0" y="4814851"/>
                  <a:pt x="0" y="4814851"/>
                </a:cubicBezTo>
                <a:cubicBezTo>
                  <a:pt x="0" y="4814851"/>
                  <a:pt x="0" y="4814851"/>
                  <a:pt x="0" y="0"/>
                </a:cubicBezTo>
                <a:close/>
              </a:path>
            </a:pathLst>
          </a:custGeom>
          <a:gradFill>
            <a:gsLst>
              <a:gs pos="51000">
                <a:srgbClr val="FFFFFF"/>
              </a:gs>
              <a:gs pos="0">
                <a:schemeClr val="bg1">
                  <a:alpha val="29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70" name="îS1iďé">
            <a:extLst>
              <a:ext uri="{FF2B5EF4-FFF2-40B4-BE49-F238E27FC236}">
                <a16:creationId xmlns:a16="http://schemas.microsoft.com/office/drawing/2014/main" id="{5CF79461-553E-4118-B06D-1E4122A07EA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000930" y="3561305"/>
            <a:ext cx="9196243" cy="3189310"/>
          </a:xfrm>
          <a:custGeom>
            <a:avLst/>
            <a:gdLst>
              <a:gd name="T0" fmla="*/ 0 w 2263"/>
              <a:gd name="T1" fmla="*/ 460 h 784"/>
              <a:gd name="T2" fmla="*/ 2263 w 2263"/>
              <a:gd name="T3" fmla="*/ 0 h 784"/>
              <a:gd name="T4" fmla="*/ 0 w 2263"/>
              <a:gd name="T5" fmla="*/ 304 h 784"/>
              <a:gd name="T6" fmla="*/ 0 w 2263"/>
              <a:gd name="T7" fmla="*/ 46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63" h="784">
                <a:moveTo>
                  <a:pt x="0" y="460"/>
                </a:moveTo>
                <a:cubicBezTo>
                  <a:pt x="1457" y="784"/>
                  <a:pt x="2263" y="0"/>
                  <a:pt x="2263" y="0"/>
                </a:cubicBezTo>
                <a:cubicBezTo>
                  <a:pt x="1387" y="564"/>
                  <a:pt x="0" y="304"/>
                  <a:pt x="0" y="304"/>
                </a:cubicBezTo>
                <a:lnTo>
                  <a:pt x="0" y="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69925" y="1481102"/>
            <a:ext cx="10850564" cy="160655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FF7121B-AF09-4529-A5E2-5332374E150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3676312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7278255-4731-4F16-92B4-E901731C3C5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3988589"/>
            <a:ext cx="10850564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25" name="íṧḻiḋé">
            <a:extLst>
              <a:ext uri="{FF2B5EF4-FFF2-40B4-BE49-F238E27FC236}">
                <a16:creationId xmlns:a16="http://schemas.microsoft.com/office/drawing/2014/main" id="{4E8AA155-F860-407E-A64E-2EEC90C1FF2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485043"/>
            <a:ext cx="5056306" cy="4588702"/>
          </a:xfrm>
          <a:custGeom>
            <a:avLst/>
            <a:gdLst>
              <a:gd name="T0" fmla="*/ 1244 w 1244"/>
              <a:gd name="T1" fmla="*/ 0 h 1128"/>
              <a:gd name="T2" fmla="*/ 0 w 1244"/>
              <a:gd name="T3" fmla="*/ 1128 h 1128"/>
              <a:gd name="T4" fmla="*/ 1244 w 1244"/>
              <a:gd name="T5" fmla="*/ 200 h 1128"/>
              <a:gd name="T6" fmla="*/ 1244 w 1244"/>
              <a:gd name="T7" fmla="*/ 0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44" h="1128">
                <a:moveTo>
                  <a:pt x="1244" y="0"/>
                </a:moveTo>
                <a:cubicBezTo>
                  <a:pt x="1244" y="0"/>
                  <a:pt x="649" y="868"/>
                  <a:pt x="0" y="1128"/>
                </a:cubicBezTo>
                <a:cubicBezTo>
                  <a:pt x="0" y="1128"/>
                  <a:pt x="809" y="880"/>
                  <a:pt x="1244" y="20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9FFCD62-93DB-4F5B-9440-A9DF39FAE314}"/>
              </a:ext>
            </a:extLst>
          </p:cNvPr>
          <p:cNvGrpSpPr/>
          <p:nvPr userDrawn="1"/>
        </p:nvGrpSpPr>
        <p:grpSpPr>
          <a:xfrm>
            <a:off x="669925" y="5302501"/>
            <a:ext cx="3830956" cy="876993"/>
            <a:chOff x="4751070" y="1439786"/>
            <a:chExt cx="3830956" cy="876993"/>
          </a:xfrm>
        </p:grpSpPr>
        <p:pic>
          <p:nvPicPr>
            <p:cNvPr id="123" name="图片 122" descr="校标">
              <a:extLst>
                <a:ext uri="{FF2B5EF4-FFF2-40B4-BE49-F238E27FC236}">
                  <a16:creationId xmlns:a16="http://schemas.microsoft.com/office/drawing/2014/main" id="{8DFFC2D4-357E-4B8E-A5E2-7D8A153E73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2294"/>
            <a:stretch/>
          </p:blipFill>
          <p:spPr>
            <a:xfrm>
              <a:off x="4751070" y="1499232"/>
              <a:ext cx="744855" cy="720000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7A31657D-A236-4386-B1A9-0EDE5721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328" y="1439786"/>
              <a:ext cx="2977698" cy="876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>
            <a:extLst>
              <a:ext uri="{FF2B5EF4-FFF2-40B4-BE49-F238E27FC236}">
                <a16:creationId xmlns:a16="http://schemas.microsoft.com/office/drawing/2014/main" id="{9064CEEA-193F-410D-9FE7-EC347222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409690"/>
            <a:ext cx="27432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D33CA218-08F2-48E5-ADB9-7265F3C6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399" y="6409690"/>
            <a:ext cx="365760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9424D0C6-01E9-42B0-ADBA-3706C820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61300" y="6409690"/>
            <a:ext cx="3657600" cy="274320"/>
          </a:xfrm>
        </p:spPr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6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7FB14E8D-F8DF-4E7B-8791-71F8033F1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4656" y="6438900"/>
            <a:ext cx="1802924" cy="215900"/>
          </a:xfrm>
        </p:spPr>
        <p:txBody>
          <a:bodyPr/>
          <a:lstStyle/>
          <a:p>
            <a:fld id="{91638558-106D-4B8D-8C18-9E40356DE678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F90ED30-C9C5-422C-8375-8ABD580D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1" y="6438900"/>
            <a:ext cx="3992171" cy="215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021DE-ABA0-430C-8450-F29057CF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7452" y="6438900"/>
            <a:ext cx="2661448" cy="215900"/>
          </a:xfr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0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占位符 22">
            <a:extLst>
              <a:ext uri="{FF2B5EF4-FFF2-40B4-BE49-F238E27FC236}">
                <a16:creationId xmlns:a16="http://schemas.microsoft.com/office/drawing/2014/main" id="{CBF33A54-A4BE-44E1-9674-79E93823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2616F940-4C36-44A5-B4BD-9896436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808D54ED-BB56-47CB-B6A3-1C052BD53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89F1B796-DE6D-42B5-A0C4-BFB9C9CC1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47120E5-3BE8-4EB6-909C-D613C3A9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7DF2ED5-0CD5-4B88-BD6F-708536FB7082}"/>
              </a:ext>
            </a:extLst>
          </p:cNvPr>
          <p:cNvCxnSpPr>
            <a:cxnSpLocks/>
          </p:cNvCxnSpPr>
          <p:nvPr userDrawn="1"/>
        </p:nvCxnSpPr>
        <p:spPr>
          <a:xfrm>
            <a:off x="658770" y="1059116"/>
            <a:ext cx="10861717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D0136D88-B4FE-45AC-8F55-E6CC3600E57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314" y="210121"/>
            <a:ext cx="2553836" cy="7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  <p:sldLayoutId id="2147483670" r:id="rId7"/>
    <p:sldLayoutId id="2147483671" r:id="rId8"/>
    <p:sldLayoutId id="2147483672" r:id="rId9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9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5.xml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lî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íṡlíďê">
            <a:extLst>
              <a:ext uri="{FF2B5EF4-FFF2-40B4-BE49-F238E27FC236}">
                <a16:creationId xmlns:a16="http://schemas.microsoft.com/office/drawing/2014/main" id="{DEBBA22B-7E03-49D3-BD3D-AD143E30E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321" y="3703972"/>
            <a:ext cx="10830481" cy="296271"/>
          </a:xfrm>
        </p:spPr>
        <p:txBody>
          <a:bodyPr/>
          <a:lstStyle/>
          <a:p>
            <a:r>
              <a:rPr lang="zh-CN" altLang="en-US" dirty="0"/>
              <a:t>报告人：李晨龙</a:t>
            </a:r>
            <a:endParaRPr lang="en-US" altLang="zh-CN" dirty="0"/>
          </a:p>
        </p:txBody>
      </p:sp>
      <p:sp>
        <p:nvSpPr>
          <p:cNvPr id="10" name="ïšľíďè">
            <a:extLst>
              <a:ext uri="{FF2B5EF4-FFF2-40B4-BE49-F238E27FC236}">
                <a16:creationId xmlns:a16="http://schemas.microsoft.com/office/drawing/2014/main" id="{EB5D7275-0D6F-4CA4-B6C2-2789CDF23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704" y="4010249"/>
            <a:ext cx="10825098" cy="296271"/>
          </a:xfrm>
        </p:spPr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</a:t>
            </a:r>
            <a:endParaRPr lang="en-US" altLang="en-US" dirty="0"/>
          </a:p>
        </p:txBody>
      </p:sp>
      <p:sp>
        <p:nvSpPr>
          <p:cNvPr id="7" name="iś1ïḓê">
            <a:extLst>
              <a:ext uri="{FF2B5EF4-FFF2-40B4-BE49-F238E27FC236}">
                <a16:creationId xmlns:a16="http://schemas.microsoft.com/office/drawing/2014/main" id="{3FA45FE2-DC40-466E-AB74-78884F37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4" y="1488954"/>
            <a:ext cx="10850563" cy="120870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《Learning Personalized Privacy Preference from Public Data》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062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E88B74A-07C6-4FF2-90FF-6CABEAF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166C996-DC7D-4D1C-8408-D836241B1E23}"/>
              </a:ext>
            </a:extLst>
          </p:cNvPr>
          <p:cNvSpPr/>
          <p:nvPr/>
        </p:nvSpPr>
        <p:spPr>
          <a:xfrm>
            <a:off x="971550" y="2593563"/>
            <a:ext cx="10439400" cy="426443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影响人类隐私偏好和决策的人类特征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6" name="îṩlïḑé">
            <a:extLst>
              <a:ext uri="{FF2B5EF4-FFF2-40B4-BE49-F238E27FC236}">
                <a16:creationId xmlns:a16="http://schemas.microsoft.com/office/drawing/2014/main" id="{3F811180-E0BA-44B7-B052-AD8B93F5B790}"/>
              </a:ext>
            </a:extLst>
          </p:cNvPr>
          <p:cNvGrpSpPr/>
          <p:nvPr/>
        </p:nvGrpSpPr>
        <p:grpSpPr>
          <a:xfrm>
            <a:off x="781050" y="1330142"/>
            <a:ext cx="10629900" cy="3769675"/>
            <a:chOff x="781050" y="1330142"/>
            <a:chExt cx="10629900" cy="3769675"/>
          </a:xfrm>
        </p:grpSpPr>
        <p:cxnSp>
          <p:nvCxnSpPr>
            <p:cNvPr id="47" name="îṡ1ídê">
              <a:extLst>
                <a:ext uri="{FF2B5EF4-FFF2-40B4-BE49-F238E27FC236}">
                  <a16:creationId xmlns:a16="http://schemas.microsoft.com/office/drawing/2014/main" id="{09086F54-CD08-4999-9C13-ADEBB66483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ïSḻïďê">
              <a:extLst>
                <a:ext uri="{FF2B5EF4-FFF2-40B4-BE49-F238E27FC236}">
                  <a16:creationId xmlns:a16="http://schemas.microsoft.com/office/drawing/2014/main" id="{F463A6DD-0717-4EED-81D5-FAD9E232DB8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4369" y="4236497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ïṩļíḓe">
              <a:extLst>
                <a:ext uri="{FF2B5EF4-FFF2-40B4-BE49-F238E27FC236}">
                  <a16:creationId xmlns:a16="http://schemas.microsoft.com/office/drawing/2014/main" id="{A6BB5E1C-4781-4440-884C-D5007137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422484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ísļîḓe">
              <a:extLst>
                <a:ext uri="{FF2B5EF4-FFF2-40B4-BE49-F238E27FC236}">
                  <a16:creationId xmlns:a16="http://schemas.microsoft.com/office/drawing/2014/main" id="{097AD568-B2D2-4E75-A6F1-3BF71D3B5CF4}"/>
                </a:ext>
              </a:extLst>
            </p:cNvPr>
            <p:cNvCxnSpPr>
              <a:cxnSpLocks/>
            </p:cNvCxnSpPr>
            <p:nvPr/>
          </p:nvCxnSpPr>
          <p:spPr>
            <a:xfrm>
              <a:off x="1705718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ṧḻïḓé">
              <a:extLst>
                <a:ext uri="{FF2B5EF4-FFF2-40B4-BE49-F238E27FC236}">
                  <a16:creationId xmlns:a16="http://schemas.microsoft.com/office/drawing/2014/main" id="{557BA49B-2971-4922-BD13-8FB5974E0CE2}"/>
                </a:ext>
              </a:extLst>
            </p:cNvPr>
            <p:cNvCxnSpPr>
              <a:cxnSpLocks/>
            </p:cNvCxnSpPr>
            <p:nvPr/>
          </p:nvCxnSpPr>
          <p:spPr>
            <a:xfrm>
              <a:off x="1700413" y="4205601"/>
              <a:ext cx="87863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íṩļíḑé">
              <a:extLst>
                <a:ext uri="{FF2B5EF4-FFF2-40B4-BE49-F238E27FC236}">
                  <a16:creationId xmlns:a16="http://schemas.microsoft.com/office/drawing/2014/main" id="{78C93153-7333-43D2-90E2-80DA13D94D15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1100"/>
              <a:ext cx="429474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íşļiďê">
              <a:extLst>
                <a:ext uri="{FF2B5EF4-FFF2-40B4-BE49-F238E27FC236}">
                  <a16:creationId xmlns:a16="http://schemas.microsoft.com/office/drawing/2014/main" id="{21A8B511-5BBB-485D-9BC3-F7687259B14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6096000" y="1988118"/>
              <a:ext cx="2" cy="461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ḷíḑé">
              <a:extLst>
                <a:ext uri="{FF2B5EF4-FFF2-40B4-BE49-F238E27FC236}">
                  <a16:creationId xmlns:a16="http://schemas.microsoft.com/office/drawing/2014/main" id="{E56AA54B-2D85-436D-B8E4-843AF0680E1A}"/>
                </a:ext>
              </a:extLst>
            </p:cNvPr>
            <p:cNvSpPr>
              <a:spLocks/>
            </p:cNvSpPr>
            <p:nvPr/>
          </p:nvSpPr>
          <p:spPr>
            <a:xfrm>
              <a:off x="3023956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人口统计特征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（私人信息）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isḷïḋè">
              <a:extLst>
                <a:ext uri="{FF2B5EF4-FFF2-40B4-BE49-F238E27FC236}">
                  <a16:creationId xmlns:a16="http://schemas.microsoft.com/office/drawing/2014/main" id="{BE2DE47E-9269-4C81-BB3B-48FEDB59A175}"/>
                </a:ext>
              </a:extLst>
            </p:cNvPr>
            <p:cNvSpPr>
              <a:spLocks/>
            </p:cNvSpPr>
            <p:nvPr/>
          </p:nvSpPr>
          <p:spPr>
            <a:xfrm>
              <a:off x="7318705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心理社会特征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（公共数据）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ïSlíḑè">
              <a:extLst>
                <a:ext uri="{FF2B5EF4-FFF2-40B4-BE49-F238E27FC236}">
                  <a16:creationId xmlns:a16="http://schemas.microsoft.com/office/drawing/2014/main" id="{A5DB6F0F-47BF-440F-8C81-A998DC68E1B4}"/>
                </a:ext>
              </a:extLst>
            </p:cNvPr>
            <p:cNvSpPr>
              <a:spLocks/>
            </p:cNvSpPr>
            <p:nvPr/>
          </p:nvSpPr>
          <p:spPr>
            <a:xfrm>
              <a:off x="781050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年龄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iśḷïdê">
              <a:extLst>
                <a:ext uri="{FF2B5EF4-FFF2-40B4-BE49-F238E27FC236}">
                  <a16:creationId xmlns:a16="http://schemas.microsoft.com/office/drawing/2014/main" id="{20BDEE7B-BD8A-4CC5-A9B1-24366AE996A6}"/>
                </a:ext>
              </a:extLst>
            </p:cNvPr>
            <p:cNvSpPr>
              <a:spLocks/>
            </p:cNvSpPr>
            <p:nvPr/>
          </p:nvSpPr>
          <p:spPr>
            <a:xfrm>
              <a:off x="3023956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性别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ś1îďé">
              <a:extLst>
                <a:ext uri="{FF2B5EF4-FFF2-40B4-BE49-F238E27FC236}">
                  <a16:creationId xmlns:a16="http://schemas.microsoft.com/office/drawing/2014/main" id="{CC2FEA70-9B58-4589-8992-8E50AE72CF15}"/>
                </a:ext>
              </a:extLst>
            </p:cNvPr>
            <p:cNvSpPr>
              <a:spLocks/>
            </p:cNvSpPr>
            <p:nvPr/>
          </p:nvSpPr>
          <p:spPr>
            <a:xfrm>
              <a:off x="7318705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教育程度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ŝliďé">
              <a:extLst>
                <a:ext uri="{FF2B5EF4-FFF2-40B4-BE49-F238E27FC236}">
                  <a16:creationId xmlns:a16="http://schemas.microsoft.com/office/drawing/2014/main" id="{889F0BA2-FB05-4789-BF81-7C3ED3AEC0EF}"/>
                </a:ext>
              </a:extLst>
            </p:cNvPr>
            <p:cNvSpPr>
              <a:spLocks/>
            </p:cNvSpPr>
            <p:nvPr/>
          </p:nvSpPr>
          <p:spPr>
            <a:xfrm>
              <a:off x="9561612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职业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íṣ1iḍé">
              <a:extLst>
                <a:ext uri="{FF2B5EF4-FFF2-40B4-BE49-F238E27FC236}">
                  <a16:creationId xmlns:a16="http://schemas.microsoft.com/office/drawing/2014/main" id="{0B1952E5-643F-46AB-AE22-833A2CDAD5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8751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iŝlîḍè">
              <a:extLst>
                <a:ext uri="{FF2B5EF4-FFF2-40B4-BE49-F238E27FC236}">
                  <a16:creationId xmlns:a16="http://schemas.microsoft.com/office/drawing/2014/main" id="{88BBE704-BCFE-48EA-A37E-AACD0846A796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2481774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îś1íḓê">
              <a:extLst>
                <a:ext uri="{FF2B5EF4-FFF2-40B4-BE49-F238E27FC236}">
                  <a16:creationId xmlns:a16="http://schemas.microsoft.com/office/drawing/2014/main" id="{0AF5CBE2-DDE4-452B-8A66-90B57E8D3D78}"/>
                </a:ext>
              </a:extLst>
            </p:cNvPr>
            <p:cNvSpPr>
              <a:spLocks/>
            </p:cNvSpPr>
            <p:nvPr/>
          </p:nvSpPr>
          <p:spPr>
            <a:xfrm>
              <a:off x="5171331" y="1330142"/>
              <a:ext cx="1849338" cy="657975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人类特征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śľïḍé">
              <a:extLst>
                <a:ext uri="{FF2B5EF4-FFF2-40B4-BE49-F238E27FC236}">
                  <a16:creationId xmlns:a16="http://schemas.microsoft.com/office/drawing/2014/main" id="{B311C2F2-A770-4E4D-A6B3-9D4340F5FB7A}"/>
                </a:ext>
              </a:extLst>
            </p:cNvPr>
            <p:cNvSpPr/>
            <p:nvPr/>
          </p:nvSpPr>
          <p:spPr>
            <a:xfrm>
              <a:off x="6058238" y="2449267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şľïḑé">
              <a:extLst>
                <a:ext uri="{FF2B5EF4-FFF2-40B4-BE49-F238E27FC236}">
                  <a16:creationId xmlns:a16="http://schemas.microsoft.com/office/drawing/2014/main" id="{4F4DFF11-7B5F-4A44-A0EB-7D7BB0FA6101}"/>
                </a:ext>
              </a:extLst>
            </p:cNvPr>
            <p:cNvSpPr/>
            <p:nvPr/>
          </p:nvSpPr>
          <p:spPr>
            <a:xfrm>
              <a:off x="391707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şḻidè">
              <a:extLst>
                <a:ext uri="{FF2B5EF4-FFF2-40B4-BE49-F238E27FC236}">
                  <a16:creationId xmlns:a16="http://schemas.microsoft.com/office/drawing/2014/main" id="{A37EAAE5-47C3-46F0-8F1B-868CFC87A891}"/>
                </a:ext>
              </a:extLst>
            </p:cNvPr>
            <p:cNvSpPr/>
            <p:nvPr/>
          </p:nvSpPr>
          <p:spPr>
            <a:xfrm>
              <a:off x="8205612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sḷiḓê">
              <a:extLst>
                <a:ext uri="{FF2B5EF4-FFF2-40B4-BE49-F238E27FC236}">
                  <a16:creationId xmlns:a16="http://schemas.microsoft.com/office/drawing/2014/main" id="{C11AE4C3-810B-4860-BD0E-4C78FBEED40B}"/>
                </a:ext>
              </a:extLst>
            </p:cNvPr>
            <p:cNvSpPr/>
            <p:nvPr/>
          </p:nvSpPr>
          <p:spPr>
            <a:xfrm>
              <a:off x="3910863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ṩľíḓè">
              <a:extLst>
                <a:ext uri="{FF2B5EF4-FFF2-40B4-BE49-F238E27FC236}">
                  <a16:creationId xmlns:a16="http://schemas.microsoft.com/office/drawing/2014/main" id="{B249BAFA-868D-42E3-824E-2C132C73F442}"/>
                </a:ext>
              </a:extLst>
            </p:cNvPr>
            <p:cNvSpPr/>
            <p:nvPr/>
          </p:nvSpPr>
          <p:spPr>
            <a:xfrm>
              <a:off x="8205612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i$ḷíďe">
              <a:extLst>
                <a:ext uri="{FF2B5EF4-FFF2-40B4-BE49-F238E27FC236}">
                  <a16:creationId xmlns:a16="http://schemas.microsoft.com/office/drawing/2014/main" id="{0288D6D0-305F-4C1B-B731-95A4DA681DAD}"/>
                </a:ext>
              </a:extLst>
            </p:cNvPr>
            <p:cNvSpPr/>
            <p:nvPr/>
          </p:nvSpPr>
          <p:spPr>
            <a:xfrm>
              <a:off x="1667957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slîdè">
              <a:extLst>
                <a:ext uri="{FF2B5EF4-FFF2-40B4-BE49-F238E27FC236}">
                  <a16:creationId xmlns:a16="http://schemas.microsoft.com/office/drawing/2014/main" id="{C94F1554-9E39-4E75-B2C3-E802B6B88770}"/>
                </a:ext>
              </a:extLst>
            </p:cNvPr>
            <p:cNvSpPr/>
            <p:nvPr/>
          </p:nvSpPr>
          <p:spPr>
            <a:xfrm>
              <a:off x="1044851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íşļiďê">
            <a:extLst>
              <a:ext uri="{FF2B5EF4-FFF2-40B4-BE49-F238E27FC236}">
                <a16:creationId xmlns:a16="http://schemas.microsoft.com/office/drawing/2014/main" id="{519AE3EC-AD0A-467B-AE20-EB18B246AA6F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3948625" y="3389632"/>
            <a:ext cx="6215" cy="7782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îś1îďé">
            <a:extLst>
              <a:ext uri="{FF2B5EF4-FFF2-40B4-BE49-F238E27FC236}">
                <a16:creationId xmlns:a16="http://schemas.microsoft.com/office/drawing/2014/main" id="{4563C47E-084E-419E-838A-6B12A7B37C1B}"/>
              </a:ext>
            </a:extLst>
          </p:cNvPr>
          <p:cNvSpPr>
            <a:spLocks/>
          </p:cNvSpPr>
          <p:nvPr/>
        </p:nvSpPr>
        <p:spPr>
          <a:xfrm>
            <a:off x="5168910" y="4464742"/>
            <a:ext cx="1849338" cy="65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种族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0" name="ïṩļíḓe">
            <a:extLst>
              <a:ext uri="{FF2B5EF4-FFF2-40B4-BE49-F238E27FC236}">
                <a16:creationId xmlns:a16="http://schemas.microsoft.com/office/drawing/2014/main" id="{A19B6970-5B2A-4185-AEEF-65D8ADB15FAE}"/>
              </a:ext>
            </a:extLst>
          </p:cNvPr>
          <p:cNvCxnSpPr>
            <a:cxnSpLocks/>
          </p:cNvCxnSpPr>
          <p:nvPr/>
        </p:nvCxnSpPr>
        <p:spPr>
          <a:xfrm>
            <a:off x="6096000" y="4224843"/>
            <a:ext cx="0" cy="239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îşľïḑé">
            <a:extLst>
              <a:ext uri="{FF2B5EF4-FFF2-40B4-BE49-F238E27FC236}">
                <a16:creationId xmlns:a16="http://schemas.microsoft.com/office/drawing/2014/main" id="{1CB54620-A8F0-474E-9D5F-3DD2FAF69A55}"/>
              </a:ext>
            </a:extLst>
          </p:cNvPr>
          <p:cNvSpPr/>
          <p:nvPr/>
        </p:nvSpPr>
        <p:spPr>
          <a:xfrm>
            <a:off x="6064454" y="4167839"/>
            <a:ext cx="75524" cy="7552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26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E88B74A-07C6-4FF2-90FF-6CABEAF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166C996-DC7D-4D1C-8408-D836241B1E23}"/>
              </a:ext>
            </a:extLst>
          </p:cNvPr>
          <p:cNvSpPr/>
          <p:nvPr/>
        </p:nvSpPr>
        <p:spPr>
          <a:xfrm>
            <a:off x="971550" y="2593563"/>
            <a:ext cx="10439400" cy="426443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影响人类隐私偏好和决策的人类特征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6" name="îṩlïḑé">
            <a:extLst>
              <a:ext uri="{FF2B5EF4-FFF2-40B4-BE49-F238E27FC236}">
                <a16:creationId xmlns:a16="http://schemas.microsoft.com/office/drawing/2014/main" id="{3F811180-E0BA-44B7-B052-AD8B93F5B790}"/>
              </a:ext>
            </a:extLst>
          </p:cNvPr>
          <p:cNvGrpSpPr/>
          <p:nvPr/>
        </p:nvGrpSpPr>
        <p:grpSpPr>
          <a:xfrm>
            <a:off x="781050" y="1330142"/>
            <a:ext cx="10629900" cy="3769675"/>
            <a:chOff x="781050" y="1330142"/>
            <a:chExt cx="10629900" cy="3769675"/>
          </a:xfrm>
        </p:grpSpPr>
        <p:cxnSp>
          <p:nvCxnSpPr>
            <p:cNvPr id="47" name="îṡ1ídê">
              <a:extLst>
                <a:ext uri="{FF2B5EF4-FFF2-40B4-BE49-F238E27FC236}">
                  <a16:creationId xmlns:a16="http://schemas.microsoft.com/office/drawing/2014/main" id="{09086F54-CD08-4999-9C13-ADEBB66483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ïSḻïďê">
              <a:extLst>
                <a:ext uri="{FF2B5EF4-FFF2-40B4-BE49-F238E27FC236}">
                  <a16:creationId xmlns:a16="http://schemas.microsoft.com/office/drawing/2014/main" id="{F463A6DD-0717-4EED-81D5-FAD9E232DB8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4369" y="4236497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ïṩļíḓe">
              <a:extLst>
                <a:ext uri="{FF2B5EF4-FFF2-40B4-BE49-F238E27FC236}">
                  <a16:creationId xmlns:a16="http://schemas.microsoft.com/office/drawing/2014/main" id="{A6BB5E1C-4781-4440-884C-D5007137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422484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ísļîḓe">
              <a:extLst>
                <a:ext uri="{FF2B5EF4-FFF2-40B4-BE49-F238E27FC236}">
                  <a16:creationId xmlns:a16="http://schemas.microsoft.com/office/drawing/2014/main" id="{097AD568-B2D2-4E75-A6F1-3BF71D3B5CF4}"/>
                </a:ext>
              </a:extLst>
            </p:cNvPr>
            <p:cNvCxnSpPr>
              <a:cxnSpLocks/>
            </p:cNvCxnSpPr>
            <p:nvPr/>
          </p:nvCxnSpPr>
          <p:spPr>
            <a:xfrm>
              <a:off x="1705718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ṧḻïḓé">
              <a:extLst>
                <a:ext uri="{FF2B5EF4-FFF2-40B4-BE49-F238E27FC236}">
                  <a16:creationId xmlns:a16="http://schemas.microsoft.com/office/drawing/2014/main" id="{557BA49B-2971-4922-BD13-8FB5974E0CE2}"/>
                </a:ext>
              </a:extLst>
            </p:cNvPr>
            <p:cNvCxnSpPr>
              <a:cxnSpLocks/>
            </p:cNvCxnSpPr>
            <p:nvPr/>
          </p:nvCxnSpPr>
          <p:spPr>
            <a:xfrm>
              <a:off x="1700413" y="4205601"/>
              <a:ext cx="87863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íṩļíḑé">
              <a:extLst>
                <a:ext uri="{FF2B5EF4-FFF2-40B4-BE49-F238E27FC236}">
                  <a16:creationId xmlns:a16="http://schemas.microsoft.com/office/drawing/2014/main" id="{78C93153-7333-43D2-90E2-80DA13D94D15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1100"/>
              <a:ext cx="429474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íşļiďê">
              <a:extLst>
                <a:ext uri="{FF2B5EF4-FFF2-40B4-BE49-F238E27FC236}">
                  <a16:creationId xmlns:a16="http://schemas.microsoft.com/office/drawing/2014/main" id="{21A8B511-5BBB-485D-9BC3-F7687259B14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6096000" y="1988118"/>
              <a:ext cx="2" cy="461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ḷíḑé">
              <a:extLst>
                <a:ext uri="{FF2B5EF4-FFF2-40B4-BE49-F238E27FC236}">
                  <a16:creationId xmlns:a16="http://schemas.microsoft.com/office/drawing/2014/main" id="{E56AA54B-2D85-436D-B8E4-843AF0680E1A}"/>
                </a:ext>
              </a:extLst>
            </p:cNvPr>
            <p:cNvSpPr>
              <a:spLocks/>
            </p:cNvSpPr>
            <p:nvPr/>
          </p:nvSpPr>
          <p:spPr>
            <a:xfrm>
              <a:off x="3023956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人口统计特征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（私人信息）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isḷïḋè">
              <a:extLst>
                <a:ext uri="{FF2B5EF4-FFF2-40B4-BE49-F238E27FC236}">
                  <a16:creationId xmlns:a16="http://schemas.microsoft.com/office/drawing/2014/main" id="{BE2DE47E-9269-4C81-BB3B-48FEDB59A175}"/>
                </a:ext>
              </a:extLst>
            </p:cNvPr>
            <p:cNvSpPr>
              <a:spLocks/>
            </p:cNvSpPr>
            <p:nvPr/>
          </p:nvSpPr>
          <p:spPr>
            <a:xfrm>
              <a:off x="7318705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心理社会特征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（公共数据）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ïSlíḑè">
              <a:extLst>
                <a:ext uri="{FF2B5EF4-FFF2-40B4-BE49-F238E27FC236}">
                  <a16:creationId xmlns:a16="http://schemas.microsoft.com/office/drawing/2014/main" id="{A5DB6F0F-47BF-440F-8C81-A998DC68E1B4}"/>
                </a:ext>
              </a:extLst>
            </p:cNvPr>
            <p:cNvSpPr>
              <a:spLocks/>
            </p:cNvSpPr>
            <p:nvPr/>
          </p:nvSpPr>
          <p:spPr>
            <a:xfrm>
              <a:off x="781050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人格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iśḷïdê">
              <a:extLst>
                <a:ext uri="{FF2B5EF4-FFF2-40B4-BE49-F238E27FC236}">
                  <a16:creationId xmlns:a16="http://schemas.microsoft.com/office/drawing/2014/main" id="{20BDEE7B-BD8A-4CC5-A9B1-24366AE996A6}"/>
                </a:ext>
              </a:extLst>
            </p:cNvPr>
            <p:cNvSpPr>
              <a:spLocks/>
            </p:cNvSpPr>
            <p:nvPr/>
          </p:nvSpPr>
          <p:spPr>
            <a:xfrm>
              <a:off x="3023956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风险偏好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ś1îďé">
              <a:extLst>
                <a:ext uri="{FF2B5EF4-FFF2-40B4-BE49-F238E27FC236}">
                  <a16:creationId xmlns:a16="http://schemas.microsoft.com/office/drawing/2014/main" id="{CC2FEA70-9B58-4589-8992-8E50AE72CF15}"/>
                </a:ext>
              </a:extLst>
            </p:cNvPr>
            <p:cNvSpPr>
              <a:spLocks/>
            </p:cNvSpPr>
            <p:nvPr/>
          </p:nvSpPr>
          <p:spPr>
            <a:xfrm>
              <a:off x="7318705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经济思维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ŝliďé">
              <a:extLst>
                <a:ext uri="{FF2B5EF4-FFF2-40B4-BE49-F238E27FC236}">
                  <a16:creationId xmlns:a16="http://schemas.microsoft.com/office/drawing/2014/main" id="{889F0BA2-FB05-4789-BF81-7C3ED3AEC0EF}"/>
                </a:ext>
              </a:extLst>
            </p:cNvPr>
            <p:cNvSpPr>
              <a:spLocks/>
            </p:cNvSpPr>
            <p:nvPr/>
          </p:nvSpPr>
          <p:spPr>
            <a:xfrm>
              <a:off x="9561612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情绪状态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íṣ1iḍé">
              <a:extLst>
                <a:ext uri="{FF2B5EF4-FFF2-40B4-BE49-F238E27FC236}">
                  <a16:creationId xmlns:a16="http://schemas.microsoft.com/office/drawing/2014/main" id="{0B1952E5-643F-46AB-AE22-833A2CDAD5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8751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iŝlîḍè">
              <a:extLst>
                <a:ext uri="{FF2B5EF4-FFF2-40B4-BE49-F238E27FC236}">
                  <a16:creationId xmlns:a16="http://schemas.microsoft.com/office/drawing/2014/main" id="{88BBE704-BCFE-48EA-A37E-AACD0846A796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2481774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îś1íḓê">
              <a:extLst>
                <a:ext uri="{FF2B5EF4-FFF2-40B4-BE49-F238E27FC236}">
                  <a16:creationId xmlns:a16="http://schemas.microsoft.com/office/drawing/2014/main" id="{0AF5CBE2-DDE4-452B-8A66-90B57E8D3D78}"/>
                </a:ext>
              </a:extLst>
            </p:cNvPr>
            <p:cNvSpPr>
              <a:spLocks/>
            </p:cNvSpPr>
            <p:nvPr/>
          </p:nvSpPr>
          <p:spPr>
            <a:xfrm>
              <a:off x="5171331" y="1330142"/>
              <a:ext cx="1849338" cy="657975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人类特征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śľïḍé">
              <a:extLst>
                <a:ext uri="{FF2B5EF4-FFF2-40B4-BE49-F238E27FC236}">
                  <a16:creationId xmlns:a16="http://schemas.microsoft.com/office/drawing/2014/main" id="{B311C2F2-A770-4E4D-A6B3-9D4340F5FB7A}"/>
                </a:ext>
              </a:extLst>
            </p:cNvPr>
            <p:cNvSpPr/>
            <p:nvPr/>
          </p:nvSpPr>
          <p:spPr>
            <a:xfrm>
              <a:off x="6058238" y="2449267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şľïḑé">
              <a:extLst>
                <a:ext uri="{FF2B5EF4-FFF2-40B4-BE49-F238E27FC236}">
                  <a16:creationId xmlns:a16="http://schemas.microsoft.com/office/drawing/2014/main" id="{4F4DFF11-7B5F-4A44-A0EB-7D7BB0FA6101}"/>
                </a:ext>
              </a:extLst>
            </p:cNvPr>
            <p:cNvSpPr/>
            <p:nvPr/>
          </p:nvSpPr>
          <p:spPr>
            <a:xfrm>
              <a:off x="391707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şḻidè">
              <a:extLst>
                <a:ext uri="{FF2B5EF4-FFF2-40B4-BE49-F238E27FC236}">
                  <a16:creationId xmlns:a16="http://schemas.microsoft.com/office/drawing/2014/main" id="{A37EAAE5-47C3-46F0-8F1B-868CFC87A891}"/>
                </a:ext>
              </a:extLst>
            </p:cNvPr>
            <p:cNvSpPr/>
            <p:nvPr/>
          </p:nvSpPr>
          <p:spPr>
            <a:xfrm>
              <a:off x="8205612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sḷiḓê">
              <a:extLst>
                <a:ext uri="{FF2B5EF4-FFF2-40B4-BE49-F238E27FC236}">
                  <a16:creationId xmlns:a16="http://schemas.microsoft.com/office/drawing/2014/main" id="{C11AE4C3-810B-4860-BD0E-4C78FBEED40B}"/>
                </a:ext>
              </a:extLst>
            </p:cNvPr>
            <p:cNvSpPr/>
            <p:nvPr/>
          </p:nvSpPr>
          <p:spPr>
            <a:xfrm>
              <a:off x="3910863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ṩľíḓè">
              <a:extLst>
                <a:ext uri="{FF2B5EF4-FFF2-40B4-BE49-F238E27FC236}">
                  <a16:creationId xmlns:a16="http://schemas.microsoft.com/office/drawing/2014/main" id="{B249BAFA-868D-42E3-824E-2C132C73F442}"/>
                </a:ext>
              </a:extLst>
            </p:cNvPr>
            <p:cNvSpPr/>
            <p:nvPr/>
          </p:nvSpPr>
          <p:spPr>
            <a:xfrm>
              <a:off x="8205612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i$ḷíďe">
              <a:extLst>
                <a:ext uri="{FF2B5EF4-FFF2-40B4-BE49-F238E27FC236}">
                  <a16:creationId xmlns:a16="http://schemas.microsoft.com/office/drawing/2014/main" id="{0288D6D0-305F-4C1B-B731-95A4DA681DAD}"/>
                </a:ext>
              </a:extLst>
            </p:cNvPr>
            <p:cNvSpPr/>
            <p:nvPr/>
          </p:nvSpPr>
          <p:spPr>
            <a:xfrm>
              <a:off x="1667957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slîdè">
              <a:extLst>
                <a:ext uri="{FF2B5EF4-FFF2-40B4-BE49-F238E27FC236}">
                  <a16:creationId xmlns:a16="http://schemas.microsoft.com/office/drawing/2014/main" id="{C94F1554-9E39-4E75-B2C3-E802B6B88770}"/>
                </a:ext>
              </a:extLst>
            </p:cNvPr>
            <p:cNvSpPr/>
            <p:nvPr/>
          </p:nvSpPr>
          <p:spPr>
            <a:xfrm>
              <a:off x="1044851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íşļiďê">
            <a:extLst>
              <a:ext uri="{FF2B5EF4-FFF2-40B4-BE49-F238E27FC236}">
                <a16:creationId xmlns:a16="http://schemas.microsoft.com/office/drawing/2014/main" id="{C6F689BA-9423-449C-B580-0B56649C9203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8243374" y="3389632"/>
            <a:ext cx="0" cy="7782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ś1îďé">
            <a:extLst>
              <a:ext uri="{FF2B5EF4-FFF2-40B4-BE49-F238E27FC236}">
                <a16:creationId xmlns:a16="http://schemas.microsoft.com/office/drawing/2014/main" id="{F658BFD1-0088-41D6-924D-9903FFDC6A44}"/>
              </a:ext>
            </a:extLst>
          </p:cNvPr>
          <p:cNvSpPr>
            <a:spLocks/>
          </p:cNvSpPr>
          <p:nvPr/>
        </p:nvSpPr>
        <p:spPr>
          <a:xfrm>
            <a:off x="5168910" y="4464742"/>
            <a:ext cx="1849338" cy="65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习惯和生活方式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0" name="ïṩļíḓe">
            <a:extLst>
              <a:ext uri="{FF2B5EF4-FFF2-40B4-BE49-F238E27FC236}">
                <a16:creationId xmlns:a16="http://schemas.microsoft.com/office/drawing/2014/main" id="{C72B58C1-AA38-4294-9FB5-6EB1CDAD70AC}"/>
              </a:ext>
            </a:extLst>
          </p:cNvPr>
          <p:cNvCxnSpPr>
            <a:cxnSpLocks/>
          </p:cNvCxnSpPr>
          <p:nvPr/>
        </p:nvCxnSpPr>
        <p:spPr>
          <a:xfrm>
            <a:off x="6096000" y="4224843"/>
            <a:ext cx="0" cy="239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îşľïḑé">
            <a:extLst>
              <a:ext uri="{FF2B5EF4-FFF2-40B4-BE49-F238E27FC236}">
                <a16:creationId xmlns:a16="http://schemas.microsoft.com/office/drawing/2014/main" id="{330D27E2-A7D1-4BA2-A8D6-6A3CDD5E406F}"/>
              </a:ext>
            </a:extLst>
          </p:cNvPr>
          <p:cNvSpPr/>
          <p:nvPr/>
        </p:nvSpPr>
        <p:spPr>
          <a:xfrm>
            <a:off x="6064454" y="4167839"/>
            <a:ext cx="75524" cy="7552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76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E88B74A-07C6-4FF2-90FF-6CABEAF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166C996-DC7D-4D1C-8408-D836241B1E23}"/>
              </a:ext>
            </a:extLst>
          </p:cNvPr>
          <p:cNvSpPr/>
          <p:nvPr/>
        </p:nvSpPr>
        <p:spPr>
          <a:xfrm>
            <a:off x="971550" y="2593563"/>
            <a:ext cx="10439400" cy="426443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全文的实施思路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244B8DD2-18DF-487D-B9B9-97AE414C6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7250" y="1336010"/>
            <a:ext cx="3821899" cy="3821899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D145F429-C061-48BF-A58F-76FF2E7AA6DC}"/>
              </a:ext>
            </a:extLst>
          </p:cNvPr>
          <p:cNvSpPr/>
          <p:nvPr/>
        </p:nvSpPr>
        <p:spPr>
          <a:xfrm>
            <a:off x="7626411" y="2018541"/>
            <a:ext cx="3723669" cy="3723664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en-US" kern="0" dirty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EFE23124-4D49-42AC-BBF2-B463F6BC7370}"/>
              </a:ext>
            </a:extLst>
          </p:cNvPr>
          <p:cNvSpPr/>
          <p:nvPr/>
        </p:nvSpPr>
        <p:spPr>
          <a:xfrm flipV="1">
            <a:off x="3685867" y="3880374"/>
            <a:ext cx="1493498" cy="1303455"/>
          </a:xfrm>
          <a:custGeom>
            <a:avLst/>
            <a:gdLst>
              <a:gd name="connsiteX0" fmla="*/ 0 w 2628900"/>
              <a:gd name="connsiteY0" fmla="*/ 0 h 323850"/>
              <a:gd name="connsiteX1" fmla="*/ 831850 w 2628900"/>
              <a:gd name="connsiteY1" fmla="*/ 50800 h 323850"/>
              <a:gd name="connsiteX2" fmla="*/ 1562100 w 2628900"/>
              <a:gd name="connsiteY2" fmla="*/ 266700 h 323850"/>
              <a:gd name="connsiteX3" fmla="*/ 2628900 w 26289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900" h="323850">
                <a:moveTo>
                  <a:pt x="0" y="0"/>
                </a:moveTo>
                <a:cubicBezTo>
                  <a:pt x="285750" y="3175"/>
                  <a:pt x="571500" y="6350"/>
                  <a:pt x="831850" y="50800"/>
                </a:cubicBezTo>
                <a:cubicBezTo>
                  <a:pt x="1092200" y="95250"/>
                  <a:pt x="1262592" y="221192"/>
                  <a:pt x="1562100" y="266700"/>
                </a:cubicBezTo>
                <a:cubicBezTo>
                  <a:pt x="1861608" y="312208"/>
                  <a:pt x="2245254" y="318029"/>
                  <a:pt x="2628900" y="323850"/>
                </a:cubicBezTo>
              </a:path>
            </a:pathLst>
          </a:custGeom>
          <a:noFill/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F1A6632-FC6F-4ECB-AD78-1CCD407E63B2}"/>
              </a:ext>
            </a:extLst>
          </p:cNvPr>
          <p:cNvSpPr/>
          <p:nvPr/>
        </p:nvSpPr>
        <p:spPr>
          <a:xfrm>
            <a:off x="725809" y="4698962"/>
            <a:ext cx="2921958" cy="10620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zh-CN" altLang="en-US" kern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499034E5-4629-48CB-9701-6CDB49EA8E95}"/>
              </a:ext>
            </a:extLst>
          </p:cNvPr>
          <p:cNvSpPr/>
          <p:nvPr/>
        </p:nvSpPr>
        <p:spPr>
          <a:xfrm>
            <a:off x="725809" y="1999711"/>
            <a:ext cx="2921958" cy="10620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zh-CN" altLang="en-US" kern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8D052E2-02A7-48FF-963A-DD065476277F}"/>
              </a:ext>
            </a:extLst>
          </p:cNvPr>
          <p:cNvGrpSpPr>
            <a:grpSpLocks/>
          </p:cNvGrpSpPr>
          <p:nvPr/>
        </p:nvGrpSpPr>
        <p:grpSpPr>
          <a:xfrm>
            <a:off x="1043737" y="5073094"/>
            <a:ext cx="554766" cy="457916"/>
            <a:chOff x="4963561" y="-633376"/>
            <a:chExt cx="522006" cy="430876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70E6FF6E-DB89-4CC3-B7EE-D3D3179A4C9B}"/>
                </a:ext>
              </a:extLst>
            </p:cNvPr>
            <p:cNvSpPr/>
            <p:nvPr/>
          </p:nvSpPr>
          <p:spPr>
            <a:xfrm>
              <a:off x="5036751" y="-524799"/>
              <a:ext cx="324324" cy="296250"/>
            </a:xfrm>
            <a:custGeom>
              <a:avLst/>
              <a:gdLst>
                <a:gd name="connsiteX0" fmla="*/ 155392 w 324324"/>
                <a:gd name="connsiteY0" fmla="*/ 22748 h 296250"/>
                <a:gd name="connsiteX1" fmla="*/ 324324 w 324324"/>
                <a:gd name="connsiteY1" fmla="*/ 191681 h 296250"/>
                <a:gd name="connsiteX2" fmla="*/ 239631 w 324324"/>
                <a:gd name="connsiteY2" fmla="*/ 276375 h 296250"/>
                <a:gd name="connsiteX3" fmla="*/ 143781 w 324324"/>
                <a:gd name="connsiteY3" fmla="*/ 276424 h 296250"/>
                <a:gd name="connsiteX4" fmla="*/ 143757 w 324324"/>
                <a:gd name="connsiteY4" fmla="*/ 276400 h 296250"/>
                <a:gd name="connsiteX5" fmla="*/ 22764 w 324324"/>
                <a:gd name="connsiteY5" fmla="*/ 155408 h 296250"/>
                <a:gd name="connsiteX6" fmla="*/ 22732 w 324324"/>
                <a:gd name="connsiteY6" fmla="*/ 45571 h 296250"/>
                <a:gd name="connsiteX7" fmla="*/ 22753 w 324324"/>
                <a:gd name="connsiteY7" fmla="*/ 45550 h 296250"/>
                <a:gd name="connsiteX8" fmla="*/ 45556 w 324324"/>
                <a:gd name="connsiteY8" fmla="*/ 22748 h 296250"/>
                <a:gd name="connsiteX9" fmla="*/ 155392 w 324324"/>
                <a:gd name="connsiteY9" fmla="*/ 22748 h 29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324" h="296250">
                  <a:moveTo>
                    <a:pt x="155392" y="22748"/>
                  </a:moveTo>
                  <a:lnTo>
                    <a:pt x="324324" y="191681"/>
                  </a:lnTo>
                  <a:lnTo>
                    <a:pt x="239631" y="276375"/>
                  </a:lnTo>
                  <a:cubicBezTo>
                    <a:pt x="213176" y="302857"/>
                    <a:pt x="170263" y="302879"/>
                    <a:pt x="143781" y="276424"/>
                  </a:cubicBezTo>
                  <a:cubicBezTo>
                    <a:pt x="143773" y="276416"/>
                    <a:pt x="143765" y="276408"/>
                    <a:pt x="143757" y="276400"/>
                  </a:cubicBezTo>
                  <a:lnTo>
                    <a:pt x="22764" y="155408"/>
                  </a:lnTo>
                  <a:cubicBezTo>
                    <a:pt x="-7575" y="125086"/>
                    <a:pt x="-7590" y="75911"/>
                    <a:pt x="22732" y="45571"/>
                  </a:cubicBezTo>
                  <a:cubicBezTo>
                    <a:pt x="22739" y="45564"/>
                    <a:pt x="22746" y="45557"/>
                    <a:pt x="22753" y="45550"/>
                  </a:cubicBezTo>
                  <a:lnTo>
                    <a:pt x="45556" y="22748"/>
                  </a:lnTo>
                  <a:cubicBezTo>
                    <a:pt x="75886" y="-7583"/>
                    <a:pt x="125061" y="-7583"/>
                    <a:pt x="155392" y="22748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9AF91134-4ABB-4F10-8726-FDB783085CE8}"/>
                </a:ext>
              </a:extLst>
            </p:cNvPr>
            <p:cNvSpPr/>
            <p:nvPr/>
          </p:nvSpPr>
          <p:spPr>
            <a:xfrm>
              <a:off x="5028784" y="-633364"/>
              <a:ext cx="456783" cy="430864"/>
            </a:xfrm>
            <a:custGeom>
              <a:avLst/>
              <a:gdLst>
                <a:gd name="connsiteX0" fmla="*/ 195849 w 456783"/>
                <a:gd name="connsiteY0" fmla="*/ 430864 h 430864"/>
                <a:gd name="connsiteX1" fmla="*/ 138162 w 456783"/>
                <a:gd name="connsiteY1" fmla="*/ 407006 h 430864"/>
                <a:gd name="connsiteX2" fmla="*/ 5017 w 456783"/>
                <a:gd name="connsiteY2" fmla="*/ 273849 h 430864"/>
                <a:gd name="connsiteX3" fmla="*/ 5684 w 456783"/>
                <a:gd name="connsiteY3" fmla="*/ 248046 h 430864"/>
                <a:gd name="connsiteX4" fmla="*/ 30826 w 456783"/>
                <a:gd name="connsiteY4" fmla="*/ 248052 h 430864"/>
                <a:gd name="connsiteX5" fmla="*/ 163988 w 456783"/>
                <a:gd name="connsiteY5" fmla="*/ 381197 h 430864"/>
                <a:gd name="connsiteX6" fmla="*/ 227738 w 456783"/>
                <a:gd name="connsiteY6" fmla="*/ 381197 h 430864"/>
                <a:gd name="connsiteX7" fmla="*/ 393964 w 456783"/>
                <a:gd name="connsiteY7" fmla="*/ 214971 h 430864"/>
                <a:gd name="connsiteX8" fmla="*/ 393964 w 456783"/>
                <a:gd name="connsiteY8" fmla="*/ 87820 h 430864"/>
                <a:gd name="connsiteX9" fmla="*/ 368988 w 456783"/>
                <a:gd name="connsiteY9" fmla="*/ 62844 h 430864"/>
                <a:gd name="connsiteX10" fmla="*/ 241837 w 456783"/>
                <a:gd name="connsiteY10" fmla="*/ 62844 h 430864"/>
                <a:gd name="connsiteX11" fmla="*/ 211819 w 456783"/>
                <a:gd name="connsiteY11" fmla="*/ 92839 h 430864"/>
                <a:gd name="connsiteX12" fmla="*/ 186010 w 456783"/>
                <a:gd name="connsiteY12" fmla="*/ 92462 h 430864"/>
                <a:gd name="connsiteX13" fmla="*/ 186010 w 456783"/>
                <a:gd name="connsiteY13" fmla="*/ 67030 h 430864"/>
                <a:gd name="connsiteX14" fmla="*/ 216011 w 456783"/>
                <a:gd name="connsiteY14" fmla="*/ 37029 h 430864"/>
                <a:gd name="connsiteX15" fmla="*/ 394773 w 456783"/>
                <a:gd name="connsiteY15" fmla="*/ 37017 h 430864"/>
                <a:gd name="connsiteX16" fmla="*/ 394785 w 456783"/>
                <a:gd name="connsiteY16" fmla="*/ 37029 h 430864"/>
                <a:gd name="connsiteX17" fmla="*/ 419762 w 456783"/>
                <a:gd name="connsiteY17" fmla="*/ 62005 h 430864"/>
                <a:gd name="connsiteX18" fmla="*/ 419762 w 456783"/>
                <a:gd name="connsiteY18" fmla="*/ 240780 h 430864"/>
                <a:gd name="connsiteX19" fmla="*/ 253547 w 456783"/>
                <a:gd name="connsiteY19" fmla="*/ 407006 h 430864"/>
                <a:gd name="connsiteX20" fmla="*/ 195849 w 456783"/>
                <a:gd name="connsiteY20" fmla="*/ 430864 h 43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6783" h="430864">
                  <a:moveTo>
                    <a:pt x="195849" y="430864"/>
                  </a:moveTo>
                  <a:cubicBezTo>
                    <a:pt x="174211" y="430903"/>
                    <a:pt x="153451" y="422317"/>
                    <a:pt x="138162" y="407006"/>
                  </a:cubicBezTo>
                  <a:lnTo>
                    <a:pt x="5017" y="273849"/>
                  </a:lnTo>
                  <a:cubicBezTo>
                    <a:pt x="-1924" y="266540"/>
                    <a:pt x="-1626" y="254987"/>
                    <a:pt x="5684" y="248046"/>
                  </a:cubicBezTo>
                  <a:cubicBezTo>
                    <a:pt x="12729" y="241355"/>
                    <a:pt x="23783" y="241357"/>
                    <a:pt x="30826" y="248052"/>
                  </a:cubicBezTo>
                  <a:lnTo>
                    <a:pt x="163988" y="381197"/>
                  </a:lnTo>
                  <a:cubicBezTo>
                    <a:pt x="181605" y="398771"/>
                    <a:pt x="210121" y="398771"/>
                    <a:pt x="227738" y="381197"/>
                  </a:cubicBezTo>
                  <a:lnTo>
                    <a:pt x="393964" y="214971"/>
                  </a:lnTo>
                  <a:cubicBezTo>
                    <a:pt x="429019" y="179916"/>
                    <a:pt x="429019" y="122874"/>
                    <a:pt x="393964" y="87820"/>
                  </a:cubicBezTo>
                  <a:lnTo>
                    <a:pt x="368988" y="62844"/>
                  </a:lnTo>
                  <a:cubicBezTo>
                    <a:pt x="333876" y="27733"/>
                    <a:pt x="276949" y="27733"/>
                    <a:pt x="241837" y="62844"/>
                  </a:cubicBezTo>
                  <a:lnTo>
                    <a:pt x="211819" y="92839"/>
                  </a:lnTo>
                  <a:cubicBezTo>
                    <a:pt x="204588" y="99862"/>
                    <a:pt x="193033" y="99693"/>
                    <a:pt x="186010" y="92462"/>
                  </a:cubicBezTo>
                  <a:cubicBezTo>
                    <a:pt x="179132" y="85380"/>
                    <a:pt x="179132" y="74112"/>
                    <a:pt x="186010" y="67030"/>
                  </a:cubicBezTo>
                  <a:lnTo>
                    <a:pt x="216011" y="37029"/>
                  </a:lnTo>
                  <a:cubicBezTo>
                    <a:pt x="265371" y="-12338"/>
                    <a:pt x="345406" y="-12344"/>
                    <a:pt x="394773" y="37017"/>
                  </a:cubicBezTo>
                  <a:cubicBezTo>
                    <a:pt x="394777" y="37021"/>
                    <a:pt x="394781" y="37025"/>
                    <a:pt x="394785" y="37029"/>
                  </a:cubicBezTo>
                  <a:lnTo>
                    <a:pt x="419762" y="62005"/>
                  </a:lnTo>
                  <a:cubicBezTo>
                    <a:pt x="469124" y="111374"/>
                    <a:pt x="469124" y="191411"/>
                    <a:pt x="419762" y="240780"/>
                  </a:cubicBezTo>
                  <a:lnTo>
                    <a:pt x="253547" y="407006"/>
                  </a:lnTo>
                  <a:cubicBezTo>
                    <a:pt x="238255" y="422320"/>
                    <a:pt x="217490" y="430906"/>
                    <a:pt x="195849" y="430864"/>
                  </a:cubicBezTo>
                  <a:close/>
                </a:path>
              </a:pathLst>
            </a:custGeom>
            <a:solidFill>
              <a:schemeClr val="accent1"/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C8D4E3B1-22F0-490A-BE1D-EEE2F4E0C7C2}"/>
                </a:ext>
              </a:extLst>
            </p:cNvPr>
            <p:cNvSpPr/>
            <p:nvPr/>
          </p:nvSpPr>
          <p:spPr>
            <a:xfrm>
              <a:off x="4963561" y="-633376"/>
              <a:ext cx="457168" cy="430875"/>
            </a:xfrm>
            <a:custGeom>
              <a:avLst/>
              <a:gdLst>
                <a:gd name="connsiteX0" fmla="*/ 260941 w 457168"/>
                <a:gd name="connsiteY0" fmla="*/ 430876 h 430875"/>
                <a:gd name="connsiteX1" fmla="*/ 203254 w 457168"/>
                <a:gd name="connsiteY1" fmla="*/ 407017 h 430875"/>
                <a:gd name="connsiteX2" fmla="*/ 37022 w 457168"/>
                <a:gd name="connsiteY2" fmla="*/ 240791 h 430875"/>
                <a:gd name="connsiteX3" fmla="*/ 37022 w 457168"/>
                <a:gd name="connsiteY3" fmla="*/ 62017 h 430875"/>
                <a:gd name="connsiteX4" fmla="*/ 62015 w 457168"/>
                <a:gd name="connsiteY4" fmla="*/ 37029 h 430875"/>
                <a:gd name="connsiteX5" fmla="*/ 240777 w 457168"/>
                <a:gd name="connsiteY5" fmla="*/ 37017 h 430875"/>
                <a:gd name="connsiteX6" fmla="*/ 240790 w 457168"/>
                <a:gd name="connsiteY6" fmla="*/ 37029 h 430875"/>
                <a:gd name="connsiteX7" fmla="*/ 451824 w 457168"/>
                <a:gd name="connsiteY7" fmla="*/ 248063 h 430875"/>
                <a:gd name="connsiteX8" fmla="*/ 451824 w 457168"/>
                <a:gd name="connsiteY8" fmla="*/ 273872 h 430875"/>
                <a:gd name="connsiteX9" fmla="*/ 318627 w 457168"/>
                <a:gd name="connsiteY9" fmla="*/ 407017 h 430875"/>
                <a:gd name="connsiteX10" fmla="*/ 260941 w 457168"/>
                <a:gd name="connsiteY10" fmla="*/ 430876 h 430875"/>
                <a:gd name="connsiteX11" fmla="*/ 151385 w 457168"/>
                <a:gd name="connsiteY11" fmla="*/ 36516 h 430875"/>
                <a:gd name="connsiteX12" fmla="*/ 87813 w 457168"/>
                <a:gd name="connsiteY12" fmla="*/ 62849 h 430875"/>
                <a:gd name="connsiteX13" fmla="*/ 62837 w 457168"/>
                <a:gd name="connsiteY13" fmla="*/ 87826 h 430875"/>
                <a:gd name="connsiteX14" fmla="*/ 62837 w 457168"/>
                <a:gd name="connsiteY14" fmla="*/ 214982 h 430875"/>
                <a:gd name="connsiteX15" fmla="*/ 229063 w 457168"/>
                <a:gd name="connsiteY15" fmla="*/ 381209 h 430875"/>
                <a:gd name="connsiteX16" fmla="*/ 292812 w 457168"/>
                <a:gd name="connsiteY16" fmla="*/ 381209 h 430875"/>
                <a:gd name="connsiteX17" fmla="*/ 413068 w 457168"/>
                <a:gd name="connsiteY17" fmla="*/ 260953 h 430875"/>
                <a:gd name="connsiteX18" fmla="*/ 214964 w 457168"/>
                <a:gd name="connsiteY18" fmla="*/ 62849 h 430875"/>
                <a:gd name="connsiteX19" fmla="*/ 151385 w 457168"/>
                <a:gd name="connsiteY19" fmla="*/ 36516 h 4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168" h="430875">
                  <a:moveTo>
                    <a:pt x="260941" y="430876"/>
                  </a:moveTo>
                  <a:cubicBezTo>
                    <a:pt x="239303" y="430915"/>
                    <a:pt x="218543" y="422329"/>
                    <a:pt x="203254" y="407017"/>
                  </a:cubicBezTo>
                  <a:lnTo>
                    <a:pt x="37022" y="240791"/>
                  </a:lnTo>
                  <a:cubicBezTo>
                    <a:pt x="-12341" y="191422"/>
                    <a:pt x="-12341" y="111385"/>
                    <a:pt x="37022" y="62017"/>
                  </a:cubicBezTo>
                  <a:lnTo>
                    <a:pt x="62015" y="37029"/>
                  </a:lnTo>
                  <a:cubicBezTo>
                    <a:pt x="111376" y="-12338"/>
                    <a:pt x="191410" y="-12344"/>
                    <a:pt x="240777" y="37017"/>
                  </a:cubicBezTo>
                  <a:cubicBezTo>
                    <a:pt x="240781" y="37021"/>
                    <a:pt x="240786" y="37025"/>
                    <a:pt x="240790" y="37029"/>
                  </a:cubicBezTo>
                  <a:lnTo>
                    <a:pt x="451824" y="248063"/>
                  </a:lnTo>
                  <a:cubicBezTo>
                    <a:pt x="458950" y="255190"/>
                    <a:pt x="458950" y="266745"/>
                    <a:pt x="451824" y="273872"/>
                  </a:cubicBezTo>
                  <a:lnTo>
                    <a:pt x="318627" y="407017"/>
                  </a:lnTo>
                  <a:cubicBezTo>
                    <a:pt x="303338" y="422328"/>
                    <a:pt x="282578" y="430914"/>
                    <a:pt x="260941" y="430876"/>
                  </a:cubicBezTo>
                  <a:close/>
                  <a:moveTo>
                    <a:pt x="151385" y="36516"/>
                  </a:moveTo>
                  <a:cubicBezTo>
                    <a:pt x="127528" y="36452"/>
                    <a:pt x="104637" y="45934"/>
                    <a:pt x="87813" y="62849"/>
                  </a:cubicBezTo>
                  <a:lnTo>
                    <a:pt x="62837" y="87826"/>
                  </a:lnTo>
                  <a:cubicBezTo>
                    <a:pt x="27794" y="122880"/>
                    <a:pt x="27794" y="179922"/>
                    <a:pt x="62837" y="214982"/>
                  </a:cubicBezTo>
                  <a:lnTo>
                    <a:pt x="229063" y="381209"/>
                  </a:lnTo>
                  <a:cubicBezTo>
                    <a:pt x="246679" y="398782"/>
                    <a:pt x="275196" y="398782"/>
                    <a:pt x="292812" y="381209"/>
                  </a:cubicBezTo>
                  <a:lnTo>
                    <a:pt x="413068" y="260953"/>
                  </a:lnTo>
                  <a:lnTo>
                    <a:pt x="214964" y="62849"/>
                  </a:lnTo>
                  <a:cubicBezTo>
                    <a:pt x="198137" y="45934"/>
                    <a:pt x="175244" y="36451"/>
                    <a:pt x="151385" y="36516"/>
                  </a:cubicBezTo>
                  <a:close/>
                </a:path>
              </a:pathLst>
            </a:custGeom>
            <a:solidFill>
              <a:schemeClr val="accent1"/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B688C60E-3778-4754-854A-7D2B70B47892}"/>
                </a:ext>
              </a:extLst>
            </p:cNvPr>
            <p:cNvSpPr/>
            <p:nvPr/>
          </p:nvSpPr>
          <p:spPr>
            <a:xfrm>
              <a:off x="5181338" y="-415579"/>
              <a:ext cx="176551" cy="176535"/>
            </a:xfrm>
            <a:custGeom>
              <a:avLst/>
              <a:gdLst>
                <a:gd name="connsiteX0" fmla="*/ 158285 w 176551"/>
                <a:gd name="connsiteY0" fmla="*/ 124228 h 176535"/>
                <a:gd name="connsiteX1" fmla="*/ 145389 w 176551"/>
                <a:gd name="connsiteY1" fmla="*/ 118878 h 176535"/>
                <a:gd name="connsiteX2" fmla="*/ 57668 w 176551"/>
                <a:gd name="connsiteY2" fmla="*/ 31156 h 176535"/>
                <a:gd name="connsiteX3" fmla="*/ 57671 w 176551"/>
                <a:gd name="connsiteY3" fmla="*/ 5344 h 176535"/>
                <a:gd name="connsiteX4" fmla="*/ 83482 w 176551"/>
                <a:gd name="connsiteY4" fmla="*/ 5347 h 176535"/>
                <a:gd name="connsiteX5" fmla="*/ 171204 w 176551"/>
                <a:gd name="connsiteY5" fmla="*/ 93069 h 176535"/>
                <a:gd name="connsiteX6" fmla="*/ 171207 w 176551"/>
                <a:gd name="connsiteY6" fmla="*/ 118881 h 176535"/>
                <a:gd name="connsiteX7" fmla="*/ 158297 w 176551"/>
                <a:gd name="connsiteY7" fmla="*/ 124228 h 176535"/>
                <a:gd name="connsiteX8" fmla="*/ 105977 w 176551"/>
                <a:gd name="connsiteY8" fmla="*/ 176536 h 176535"/>
                <a:gd name="connsiteX9" fmla="*/ 93070 w 176551"/>
                <a:gd name="connsiteY9" fmla="*/ 171186 h 176535"/>
                <a:gd name="connsiteX10" fmla="*/ 5348 w 176551"/>
                <a:gd name="connsiteY10" fmla="*/ 83464 h 176535"/>
                <a:gd name="connsiteX11" fmla="*/ 5346 w 176551"/>
                <a:gd name="connsiteY11" fmla="*/ 57646 h 176535"/>
                <a:gd name="connsiteX12" fmla="*/ 31163 w 176551"/>
                <a:gd name="connsiteY12" fmla="*/ 57644 h 176535"/>
                <a:gd name="connsiteX13" fmla="*/ 118885 w 176551"/>
                <a:gd name="connsiteY13" fmla="*/ 145365 h 176535"/>
                <a:gd name="connsiteX14" fmla="*/ 118888 w 176551"/>
                <a:gd name="connsiteY14" fmla="*/ 171177 h 176535"/>
                <a:gd name="connsiteX15" fmla="*/ 105977 w 176551"/>
                <a:gd name="connsiteY15" fmla="*/ 176524 h 17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6551" h="176535">
                  <a:moveTo>
                    <a:pt x="158285" y="124228"/>
                  </a:moveTo>
                  <a:cubicBezTo>
                    <a:pt x="153446" y="124229"/>
                    <a:pt x="148806" y="122304"/>
                    <a:pt x="145389" y="118878"/>
                  </a:cubicBezTo>
                  <a:lnTo>
                    <a:pt x="57668" y="31156"/>
                  </a:lnTo>
                  <a:cubicBezTo>
                    <a:pt x="50541" y="24028"/>
                    <a:pt x="50542" y="12471"/>
                    <a:pt x="57671" y="5344"/>
                  </a:cubicBezTo>
                  <a:cubicBezTo>
                    <a:pt x="64799" y="-1782"/>
                    <a:pt x="76356" y="-1781"/>
                    <a:pt x="83482" y="5347"/>
                  </a:cubicBezTo>
                  <a:lnTo>
                    <a:pt x="171204" y="93069"/>
                  </a:lnTo>
                  <a:cubicBezTo>
                    <a:pt x="178332" y="100195"/>
                    <a:pt x="178334" y="111752"/>
                    <a:pt x="171207" y="118881"/>
                  </a:cubicBezTo>
                  <a:cubicBezTo>
                    <a:pt x="167784" y="122305"/>
                    <a:pt x="163139" y="124228"/>
                    <a:pt x="158297" y="124228"/>
                  </a:cubicBezTo>
                  <a:close/>
                  <a:moveTo>
                    <a:pt x="105977" y="176536"/>
                  </a:moveTo>
                  <a:cubicBezTo>
                    <a:pt x="101134" y="176541"/>
                    <a:pt x="96489" y="174615"/>
                    <a:pt x="93070" y="171186"/>
                  </a:cubicBezTo>
                  <a:lnTo>
                    <a:pt x="5348" y="83464"/>
                  </a:lnTo>
                  <a:cubicBezTo>
                    <a:pt x="-1782" y="76335"/>
                    <a:pt x="-1783" y="64777"/>
                    <a:pt x="5346" y="57646"/>
                  </a:cubicBezTo>
                  <a:cubicBezTo>
                    <a:pt x="12474" y="50516"/>
                    <a:pt x="24033" y="50515"/>
                    <a:pt x="31163" y="57644"/>
                  </a:cubicBezTo>
                  <a:lnTo>
                    <a:pt x="118885" y="145365"/>
                  </a:lnTo>
                  <a:cubicBezTo>
                    <a:pt x="126013" y="152492"/>
                    <a:pt x="126015" y="164049"/>
                    <a:pt x="118888" y="171177"/>
                  </a:cubicBezTo>
                  <a:cubicBezTo>
                    <a:pt x="115464" y="174602"/>
                    <a:pt x="110820" y="176525"/>
                    <a:pt x="105977" y="176524"/>
                  </a:cubicBezTo>
                  <a:close/>
                </a:path>
              </a:pathLst>
            </a:custGeom>
            <a:solidFill>
              <a:schemeClr val="accent1"/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F177E89-1D07-4566-B097-3776D9E7A288}"/>
              </a:ext>
            </a:extLst>
          </p:cNvPr>
          <p:cNvGrpSpPr>
            <a:grpSpLocks/>
          </p:cNvGrpSpPr>
          <p:nvPr/>
        </p:nvGrpSpPr>
        <p:grpSpPr>
          <a:xfrm>
            <a:off x="1107754" y="2278588"/>
            <a:ext cx="426733" cy="504321"/>
            <a:chOff x="6293865" y="-657946"/>
            <a:chExt cx="401535" cy="474541"/>
          </a:xfrm>
        </p:grpSpPr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D7F39C0D-57E6-4E4E-97FF-421E835EBE76}"/>
                </a:ext>
              </a:extLst>
            </p:cNvPr>
            <p:cNvSpPr/>
            <p:nvPr/>
          </p:nvSpPr>
          <p:spPr>
            <a:xfrm>
              <a:off x="6412980" y="-540634"/>
              <a:ext cx="264169" cy="338977"/>
            </a:xfrm>
            <a:custGeom>
              <a:avLst/>
              <a:gdLst>
                <a:gd name="connsiteX0" fmla="*/ 68443 w 264169"/>
                <a:gd name="connsiteY0" fmla="*/ 0 h 338977"/>
                <a:gd name="connsiteX1" fmla="*/ 195726 w 264169"/>
                <a:gd name="connsiteY1" fmla="*/ 0 h 338977"/>
                <a:gd name="connsiteX2" fmla="*/ 264169 w 264169"/>
                <a:gd name="connsiteY2" fmla="*/ 68443 h 338977"/>
                <a:gd name="connsiteX3" fmla="*/ 264169 w 264169"/>
                <a:gd name="connsiteY3" fmla="*/ 270534 h 338977"/>
                <a:gd name="connsiteX4" fmla="*/ 195726 w 264169"/>
                <a:gd name="connsiteY4" fmla="*/ 338978 h 338977"/>
                <a:gd name="connsiteX5" fmla="*/ 68443 w 264169"/>
                <a:gd name="connsiteY5" fmla="*/ 338978 h 338977"/>
                <a:gd name="connsiteX6" fmla="*/ 0 w 264169"/>
                <a:gd name="connsiteY6" fmla="*/ 270534 h 338977"/>
                <a:gd name="connsiteX7" fmla="*/ 0 w 264169"/>
                <a:gd name="connsiteY7" fmla="*/ 68443 h 338977"/>
                <a:gd name="connsiteX8" fmla="*/ 68443 w 264169"/>
                <a:gd name="connsiteY8" fmla="*/ 0 h 33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169" h="338977">
                  <a:moveTo>
                    <a:pt x="68443" y="0"/>
                  </a:moveTo>
                  <a:lnTo>
                    <a:pt x="195726" y="0"/>
                  </a:lnTo>
                  <a:cubicBezTo>
                    <a:pt x="241355" y="0"/>
                    <a:pt x="264169" y="22814"/>
                    <a:pt x="264169" y="68443"/>
                  </a:cubicBezTo>
                  <a:lnTo>
                    <a:pt x="264169" y="270534"/>
                  </a:lnTo>
                  <a:cubicBezTo>
                    <a:pt x="264169" y="316163"/>
                    <a:pt x="241355" y="338978"/>
                    <a:pt x="195726" y="338978"/>
                  </a:cubicBezTo>
                  <a:lnTo>
                    <a:pt x="68443" y="338978"/>
                  </a:lnTo>
                  <a:cubicBezTo>
                    <a:pt x="22814" y="338978"/>
                    <a:pt x="0" y="316163"/>
                    <a:pt x="0" y="270534"/>
                  </a:cubicBezTo>
                  <a:lnTo>
                    <a:pt x="0" y="68443"/>
                  </a:lnTo>
                  <a:cubicBezTo>
                    <a:pt x="0" y="22814"/>
                    <a:pt x="22814" y="0"/>
                    <a:pt x="6844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7B628663-6824-421A-80C7-82C6E3935771}"/>
                </a:ext>
              </a:extLst>
            </p:cNvPr>
            <p:cNvSpPr/>
            <p:nvPr/>
          </p:nvSpPr>
          <p:spPr>
            <a:xfrm>
              <a:off x="6293865" y="-657946"/>
              <a:ext cx="401535" cy="474541"/>
            </a:xfrm>
            <a:custGeom>
              <a:avLst/>
              <a:gdLst>
                <a:gd name="connsiteX0" fmla="*/ 314840 w 401535"/>
                <a:gd name="connsiteY0" fmla="*/ 474541 h 474541"/>
                <a:gd name="connsiteX1" fmla="*/ 86695 w 401535"/>
                <a:gd name="connsiteY1" fmla="*/ 474541 h 474541"/>
                <a:gd name="connsiteX2" fmla="*/ 0 w 401535"/>
                <a:gd name="connsiteY2" fmla="*/ 387846 h 474541"/>
                <a:gd name="connsiteX3" fmla="*/ 0 w 401535"/>
                <a:gd name="connsiteY3" fmla="*/ 86695 h 474541"/>
                <a:gd name="connsiteX4" fmla="*/ 86695 w 401535"/>
                <a:gd name="connsiteY4" fmla="*/ 0 h 474541"/>
                <a:gd name="connsiteX5" fmla="*/ 314840 w 401535"/>
                <a:gd name="connsiteY5" fmla="*/ 0 h 474541"/>
                <a:gd name="connsiteX6" fmla="*/ 401535 w 401535"/>
                <a:gd name="connsiteY6" fmla="*/ 86695 h 474541"/>
                <a:gd name="connsiteX7" fmla="*/ 401535 w 401535"/>
                <a:gd name="connsiteY7" fmla="*/ 387846 h 474541"/>
                <a:gd name="connsiteX8" fmla="*/ 314840 w 401535"/>
                <a:gd name="connsiteY8" fmla="*/ 474541 h 474541"/>
                <a:gd name="connsiteX9" fmla="*/ 86695 w 401535"/>
                <a:gd name="connsiteY9" fmla="*/ 36503 h 474541"/>
                <a:gd name="connsiteX10" fmla="*/ 36503 w 401535"/>
                <a:gd name="connsiteY10" fmla="*/ 86695 h 474541"/>
                <a:gd name="connsiteX11" fmla="*/ 36503 w 401535"/>
                <a:gd name="connsiteY11" fmla="*/ 387846 h 474541"/>
                <a:gd name="connsiteX12" fmla="*/ 86695 w 401535"/>
                <a:gd name="connsiteY12" fmla="*/ 438038 h 474541"/>
                <a:gd name="connsiteX13" fmla="*/ 314840 w 401535"/>
                <a:gd name="connsiteY13" fmla="*/ 438038 h 474541"/>
                <a:gd name="connsiteX14" fmla="*/ 365032 w 401535"/>
                <a:gd name="connsiteY14" fmla="*/ 387846 h 474541"/>
                <a:gd name="connsiteX15" fmla="*/ 365032 w 401535"/>
                <a:gd name="connsiteY15" fmla="*/ 86695 h 474541"/>
                <a:gd name="connsiteX16" fmla="*/ 314840 w 401535"/>
                <a:gd name="connsiteY16" fmla="*/ 36503 h 47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535" h="474541">
                  <a:moveTo>
                    <a:pt x="314840" y="474541"/>
                  </a:moveTo>
                  <a:lnTo>
                    <a:pt x="86695" y="474541"/>
                  </a:lnTo>
                  <a:cubicBezTo>
                    <a:pt x="38893" y="474541"/>
                    <a:pt x="0" y="435648"/>
                    <a:pt x="0" y="387846"/>
                  </a:cubicBezTo>
                  <a:lnTo>
                    <a:pt x="0" y="86695"/>
                  </a:lnTo>
                  <a:cubicBezTo>
                    <a:pt x="0" y="38893"/>
                    <a:pt x="38893" y="0"/>
                    <a:pt x="86695" y="0"/>
                  </a:cubicBezTo>
                  <a:lnTo>
                    <a:pt x="314840" y="0"/>
                  </a:lnTo>
                  <a:cubicBezTo>
                    <a:pt x="362642" y="0"/>
                    <a:pt x="401535" y="38893"/>
                    <a:pt x="401535" y="86695"/>
                  </a:cubicBezTo>
                  <a:lnTo>
                    <a:pt x="401535" y="387846"/>
                  </a:lnTo>
                  <a:cubicBezTo>
                    <a:pt x="401535" y="435648"/>
                    <a:pt x="362642" y="474541"/>
                    <a:pt x="314840" y="474541"/>
                  </a:cubicBezTo>
                  <a:close/>
                  <a:moveTo>
                    <a:pt x="86695" y="36503"/>
                  </a:moveTo>
                  <a:cubicBezTo>
                    <a:pt x="58988" y="36535"/>
                    <a:pt x="36535" y="58988"/>
                    <a:pt x="36503" y="86695"/>
                  </a:cubicBezTo>
                  <a:lnTo>
                    <a:pt x="36503" y="387846"/>
                  </a:lnTo>
                  <a:cubicBezTo>
                    <a:pt x="36535" y="415553"/>
                    <a:pt x="58988" y="438007"/>
                    <a:pt x="86695" y="438038"/>
                  </a:cubicBezTo>
                  <a:lnTo>
                    <a:pt x="314840" y="438038"/>
                  </a:lnTo>
                  <a:cubicBezTo>
                    <a:pt x="342547" y="438007"/>
                    <a:pt x="365001" y="415553"/>
                    <a:pt x="365032" y="387846"/>
                  </a:cubicBezTo>
                  <a:lnTo>
                    <a:pt x="365032" y="86695"/>
                  </a:lnTo>
                  <a:cubicBezTo>
                    <a:pt x="365001" y="58988"/>
                    <a:pt x="342547" y="36535"/>
                    <a:pt x="314840" y="36503"/>
                  </a:cubicBezTo>
                  <a:close/>
                </a:path>
              </a:pathLst>
            </a:custGeom>
            <a:solidFill>
              <a:schemeClr val="accent1"/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F86131F5-F00D-4685-B1AF-CD0153AB389F}"/>
                </a:ext>
              </a:extLst>
            </p:cNvPr>
            <p:cNvSpPr/>
            <p:nvPr/>
          </p:nvSpPr>
          <p:spPr>
            <a:xfrm>
              <a:off x="6389653" y="-555466"/>
              <a:ext cx="209991" cy="294435"/>
            </a:xfrm>
            <a:custGeom>
              <a:avLst/>
              <a:gdLst>
                <a:gd name="connsiteX0" fmla="*/ 160693 w 209991"/>
                <a:gd name="connsiteY0" fmla="*/ 201136 h 294435"/>
                <a:gd name="connsiteX1" fmla="*/ 153992 w 209991"/>
                <a:gd name="connsiteY1" fmla="*/ 199533 h 294435"/>
                <a:gd name="connsiteX2" fmla="*/ 104980 w 209991"/>
                <a:gd name="connsiteY2" fmla="*/ 174717 h 294435"/>
                <a:gd name="connsiteX3" fmla="*/ 55969 w 209991"/>
                <a:gd name="connsiteY3" fmla="*/ 199556 h 294435"/>
                <a:gd name="connsiteX4" fmla="*/ 36037 w 209991"/>
                <a:gd name="connsiteY4" fmla="*/ 193034 h 294435"/>
                <a:gd name="connsiteX5" fmla="*/ 34615 w 209991"/>
                <a:gd name="connsiteY5" fmla="*/ 184025 h 294435"/>
                <a:gd name="connsiteX6" fmla="*/ 43045 w 209991"/>
                <a:gd name="connsiteY6" fmla="*/ 130411 h 294435"/>
                <a:gd name="connsiteX7" fmla="*/ 4232 w 209991"/>
                <a:gd name="connsiteY7" fmla="*/ 90703 h 294435"/>
                <a:gd name="connsiteX8" fmla="*/ 4456 w 209991"/>
                <a:gd name="connsiteY8" fmla="*/ 69732 h 294435"/>
                <a:gd name="connsiteX9" fmla="*/ 12416 w 209991"/>
                <a:gd name="connsiteY9" fmla="*/ 65698 h 294435"/>
                <a:gd name="connsiteX10" fmla="*/ 66350 w 209991"/>
                <a:gd name="connsiteY10" fmla="*/ 56794 h 294435"/>
                <a:gd name="connsiteX11" fmla="*/ 91862 w 209991"/>
                <a:gd name="connsiteY11" fmla="*/ 7971 h 294435"/>
                <a:gd name="connsiteX12" fmla="*/ 111870 w 209991"/>
                <a:gd name="connsiteY12" fmla="*/ 1685 h 294435"/>
                <a:gd name="connsiteX13" fmla="*/ 118156 w 209991"/>
                <a:gd name="connsiteY13" fmla="*/ 7971 h 294435"/>
                <a:gd name="connsiteX14" fmla="*/ 143640 w 209991"/>
                <a:gd name="connsiteY14" fmla="*/ 56794 h 294435"/>
                <a:gd name="connsiteX15" fmla="*/ 197573 w 209991"/>
                <a:gd name="connsiteY15" fmla="*/ 65698 h 294435"/>
                <a:gd name="connsiteX16" fmla="*/ 209792 w 209991"/>
                <a:gd name="connsiteY16" fmla="*/ 82743 h 294435"/>
                <a:gd name="connsiteX17" fmla="*/ 205758 w 209991"/>
                <a:gd name="connsiteY17" fmla="*/ 90703 h 294435"/>
                <a:gd name="connsiteX18" fmla="*/ 166973 w 209991"/>
                <a:gd name="connsiteY18" fmla="*/ 130371 h 294435"/>
                <a:gd name="connsiteX19" fmla="*/ 175403 w 209991"/>
                <a:gd name="connsiteY19" fmla="*/ 183985 h 294435"/>
                <a:gd name="connsiteX20" fmla="*/ 163031 w 209991"/>
                <a:gd name="connsiteY20" fmla="*/ 200919 h 294435"/>
                <a:gd name="connsiteX21" fmla="*/ 160751 w 209991"/>
                <a:gd name="connsiteY21" fmla="*/ 201096 h 294435"/>
                <a:gd name="connsiteX22" fmla="*/ 45355 w 209991"/>
                <a:gd name="connsiteY22" fmla="*/ 90303 h 294435"/>
                <a:gd name="connsiteX23" fmla="*/ 69453 w 209991"/>
                <a:gd name="connsiteY23" fmla="*/ 114931 h 294435"/>
                <a:gd name="connsiteX24" fmla="*/ 73502 w 209991"/>
                <a:gd name="connsiteY24" fmla="*/ 127605 h 294435"/>
                <a:gd name="connsiteX25" fmla="*/ 68415 w 209991"/>
                <a:gd name="connsiteY25" fmla="*/ 159962 h 294435"/>
                <a:gd name="connsiteX26" fmla="*/ 98279 w 209991"/>
                <a:gd name="connsiteY26" fmla="*/ 144824 h 294435"/>
                <a:gd name="connsiteX27" fmla="*/ 111682 w 209991"/>
                <a:gd name="connsiteY27" fmla="*/ 144824 h 294435"/>
                <a:gd name="connsiteX28" fmla="*/ 141546 w 209991"/>
                <a:gd name="connsiteY28" fmla="*/ 159962 h 294435"/>
                <a:gd name="connsiteX29" fmla="*/ 136459 w 209991"/>
                <a:gd name="connsiteY29" fmla="*/ 127605 h 294435"/>
                <a:gd name="connsiteX30" fmla="*/ 140508 w 209991"/>
                <a:gd name="connsiteY30" fmla="*/ 114931 h 294435"/>
                <a:gd name="connsiteX31" fmla="*/ 164606 w 209991"/>
                <a:gd name="connsiteY31" fmla="*/ 90303 h 294435"/>
                <a:gd name="connsiteX32" fmla="*/ 131480 w 209991"/>
                <a:gd name="connsiteY32" fmla="*/ 84839 h 294435"/>
                <a:gd name="connsiteX33" fmla="*/ 120745 w 209991"/>
                <a:gd name="connsiteY33" fmla="*/ 77071 h 294435"/>
                <a:gd name="connsiteX34" fmla="*/ 104980 w 209991"/>
                <a:gd name="connsiteY34" fmla="*/ 46842 h 294435"/>
                <a:gd name="connsiteX35" fmla="*/ 89216 w 209991"/>
                <a:gd name="connsiteY35" fmla="*/ 77071 h 294435"/>
                <a:gd name="connsiteX36" fmla="*/ 78481 w 209991"/>
                <a:gd name="connsiteY36" fmla="*/ 84839 h 294435"/>
                <a:gd name="connsiteX37" fmla="*/ 177987 w 209991"/>
                <a:gd name="connsiteY37" fmla="*/ 294436 h 294435"/>
                <a:gd name="connsiteX38" fmla="*/ 31974 w 209991"/>
                <a:gd name="connsiteY38" fmla="*/ 294436 h 294435"/>
                <a:gd name="connsiteX39" fmla="*/ 13722 w 209991"/>
                <a:gd name="connsiteY39" fmla="*/ 276184 h 294435"/>
                <a:gd name="connsiteX40" fmla="*/ 31974 w 209991"/>
                <a:gd name="connsiteY40" fmla="*/ 257933 h 294435"/>
                <a:gd name="connsiteX41" fmla="*/ 177987 w 209991"/>
                <a:gd name="connsiteY41" fmla="*/ 257933 h 294435"/>
                <a:gd name="connsiteX42" fmla="*/ 196238 w 209991"/>
                <a:gd name="connsiteY42" fmla="*/ 276184 h 294435"/>
                <a:gd name="connsiteX43" fmla="*/ 177987 w 209991"/>
                <a:gd name="connsiteY43" fmla="*/ 294436 h 29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991" h="294435">
                  <a:moveTo>
                    <a:pt x="160693" y="201136"/>
                  </a:moveTo>
                  <a:cubicBezTo>
                    <a:pt x="158365" y="201135"/>
                    <a:pt x="156069" y="200586"/>
                    <a:pt x="153992" y="199533"/>
                  </a:cubicBezTo>
                  <a:lnTo>
                    <a:pt x="104980" y="174717"/>
                  </a:lnTo>
                  <a:lnTo>
                    <a:pt x="55969" y="199556"/>
                  </a:lnTo>
                  <a:cubicBezTo>
                    <a:pt x="48664" y="203259"/>
                    <a:pt x="39740" y="200339"/>
                    <a:pt x="36037" y="193034"/>
                  </a:cubicBezTo>
                  <a:cubicBezTo>
                    <a:pt x="34629" y="190255"/>
                    <a:pt x="34131" y="187103"/>
                    <a:pt x="34615" y="184025"/>
                  </a:cubicBezTo>
                  <a:lnTo>
                    <a:pt x="43045" y="130411"/>
                  </a:lnTo>
                  <a:lnTo>
                    <a:pt x="4232" y="90703"/>
                  </a:lnTo>
                  <a:cubicBezTo>
                    <a:pt x="-1497" y="84849"/>
                    <a:pt x="-1397" y="75461"/>
                    <a:pt x="4456" y="69732"/>
                  </a:cubicBezTo>
                  <a:cubicBezTo>
                    <a:pt x="6633" y="67602"/>
                    <a:pt x="9412" y="66193"/>
                    <a:pt x="12416" y="65698"/>
                  </a:cubicBezTo>
                  <a:lnTo>
                    <a:pt x="66350" y="56794"/>
                  </a:lnTo>
                  <a:lnTo>
                    <a:pt x="91862" y="7971"/>
                  </a:lnTo>
                  <a:cubicBezTo>
                    <a:pt x="95651" y="711"/>
                    <a:pt x="104609" y="-2103"/>
                    <a:pt x="111870" y="1685"/>
                  </a:cubicBezTo>
                  <a:cubicBezTo>
                    <a:pt x="114559" y="3089"/>
                    <a:pt x="116753" y="5283"/>
                    <a:pt x="118156" y="7971"/>
                  </a:cubicBezTo>
                  <a:lnTo>
                    <a:pt x="143640" y="56794"/>
                  </a:lnTo>
                  <a:lnTo>
                    <a:pt x="197573" y="65698"/>
                  </a:lnTo>
                  <a:cubicBezTo>
                    <a:pt x="205654" y="67031"/>
                    <a:pt x="211124" y="74662"/>
                    <a:pt x="209792" y="82743"/>
                  </a:cubicBezTo>
                  <a:cubicBezTo>
                    <a:pt x="209296" y="85747"/>
                    <a:pt x="207888" y="88527"/>
                    <a:pt x="205758" y="90703"/>
                  </a:cubicBezTo>
                  <a:lnTo>
                    <a:pt x="166973" y="130371"/>
                  </a:lnTo>
                  <a:lnTo>
                    <a:pt x="175403" y="183985"/>
                  </a:lnTo>
                  <a:cubicBezTo>
                    <a:pt x="176663" y="192078"/>
                    <a:pt x="171124" y="199659"/>
                    <a:pt x="163031" y="200919"/>
                  </a:cubicBezTo>
                  <a:cubicBezTo>
                    <a:pt x="162277" y="201037"/>
                    <a:pt x="161514" y="201096"/>
                    <a:pt x="160751" y="201096"/>
                  </a:cubicBezTo>
                  <a:close/>
                  <a:moveTo>
                    <a:pt x="45355" y="90303"/>
                  </a:moveTo>
                  <a:lnTo>
                    <a:pt x="69453" y="114931"/>
                  </a:lnTo>
                  <a:cubicBezTo>
                    <a:pt x="72728" y="118280"/>
                    <a:pt x="74229" y="122978"/>
                    <a:pt x="73502" y="127605"/>
                  </a:cubicBezTo>
                  <a:lnTo>
                    <a:pt x="68415" y="159962"/>
                  </a:lnTo>
                  <a:lnTo>
                    <a:pt x="98279" y="144824"/>
                  </a:lnTo>
                  <a:cubicBezTo>
                    <a:pt x="102491" y="142690"/>
                    <a:pt x="107470" y="142690"/>
                    <a:pt x="111682" y="144824"/>
                  </a:cubicBezTo>
                  <a:lnTo>
                    <a:pt x="141546" y="159962"/>
                  </a:lnTo>
                  <a:lnTo>
                    <a:pt x="136459" y="127605"/>
                  </a:lnTo>
                  <a:cubicBezTo>
                    <a:pt x="135732" y="122978"/>
                    <a:pt x="137233" y="118280"/>
                    <a:pt x="140508" y="114931"/>
                  </a:cubicBezTo>
                  <a:lnTo>
                    <a:pt x="164606" y="90303"/>
                  </a:lnTo>
                  <a:lnTo>
                    <a:pt x="131480" y="84839"/>
                  </a:lnTo>
                  <a:cubicBezTo>
                    <a:pt x="126879" y="84081"/>
                    <a:pt x="122904" y="81204"/>
                    <a:pt x="120745" y="77071"/>
                  </a:cubicBezTo>
                  <a:lnTo>
                    <a:pt x="104980" y="46842"/>
                  </a:lnTo>
                  <a:lnTo>
                    <a:pt x="89216" y="77071"/>
                  </a:lnTo>
                  <a:cubicBezTo>
                    <a:pt x="87058" y="81204"/>
                    <a:pt x="83082" y="84081"/>
                    <a:pt x="78481" y="84839"/>
                  </a:cubicBezTo>
                  <a:close/>
                  <a:moveTo>
                    <a:pt x="177987" y="294436"/>
                  </a:moveTo>
                  <a:lnTo>
                    <a:pt x="31974" y="294436"/>
                  </a:lnTo>
                  <a:cubicBezTo>
                    <a:pt x="21894" y="294436"/>
                    <a:pt x="13722" y="286264"/>
                    <a:pt x="13722" y="276184"/>
                  </a:cubicBezTo>
                  <a:cubicBezTo>
                    <a:pt x="13722" y="266104"/>
                    <a:pt x="21894" y="257933"/>
                    <a:pt x="31974" y="257933"/>
                  </a:cubicBezTo>
                  <a:lnTo>
                    <a:pt x="177987" y="257933"/>
                  </a:lnTo>
                  <a:cubicBezTo>
                    <a:pt x="188067" y="257933"/>
                    <a:pt x="196238" y="266104"/>
                    <a:pt x="196238" y="276184"/>
                  </a:cubicBezTo>
                  <a:cubicBezTo>
                    <a:pt x="196238" y="286264"/>
                    <a:pt x="188067" y="294436"/>
                    <a:pt x="177987" y="294436"/>
                  </a:cubicBezTo>
                  <a:close/>
                </a:path>
              </a:pathLst>
            </a:custGeom>
            <a:solidFill>
              <a:schemeClr val="accent1"/>
            </a:solidFill>
            <a:ln w="56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B53852E1-4735-472D-8E52-CDB5AFAB32EC}"/>
              </a:ext>
            </a:extLst>
          </p:cNvPr>
          <p:cNvSpPr txBox="1"/>
          <p:nvPr/>
        </p:nvSpPr>
        <p:spPr>
          <a:xfrm>
            <a:off x="1553191" y="2328944"/>
            <a:ext cx="17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人口统计特征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C652172-E62C-46E3-BEFF-05E9764DA63E}"/>
              </a:ext>
            </a:extLst>
          </p:cNvPr>
          <p:cNvSpPr txBox="1"/>
          <p:nvPr/>
        </p:nvSpPr>
        <p:spPr>
          <a:xfrm>
            <a:off x="1553191" y="5028195"/>
            <a:ext cx="17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心理社会特征</a:t>
            </a:r>
          </a:p>
        </p:txBody>
      </p:sp>
      <p:sp>
        <p:nvSpPr>
          <p:cNvPr id="78" name="空心弧 77">
            <a:extLst>
              <a:ext uri="{FF2B5EF4-FFF2-40B4-BE49-F238E27FC236}">
                <a16:creationId xmlns:a16="http://schemas.microsoft.com/office/drawing/2014/main" id="{E018B4FA-929E-48AE-ABC2-9E3C5B506E66}"/>
              </a:ext>
            </a:extLst>
          </p:cNvPr>
          <p:cNvSpPr/>
          <p:nvPr/>
        </p:nvSpPr>
        <p:spPr>
          <a:xfrm rot="5780591">
            <a:off x="7646001" y="1901334"/>
            <a:ext cx="3856640" cy="3856640"/>
          </a:xfrm>
          <a:prstGeom prst="blockArc">
            <a:avLst>
              <a:gd name="adj1" fmla="val 10800000"/>
              <a:gd name="adj2" fmla="val 17964197"/>
              <a:gd name="adj3" fmla="val 7485"/>
            </a:avLst>
          </a:prstGeom>
          <a:solidFill>
            <a:schemeClr val="accent1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00F9C4A-2031-4F12-B3B3-911195D73215}"/>
              </a:ext>
            </a:extLst>
          </p:cNvPr>
          <p:cNvSpPr/>
          <p:nvPr/>
        </p:nvSpPr>
        <p:spPr>
          <a:xfrm>
            <a:off x="8471217" y="4126609"/>
            <a:ext cx="2034056" cy="14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9F9D02E-11DF-46E1-BD04-A3961D5F941B}"/>
              </a:ext>
            </a:extLst>
          </p:cNvPr>
          <p:cNvSpPr txBox="1"/>
          <p:nvPr/>
        </p:nvSpPr>
        <p:spPr>
          <a:xfrm>
            <a:off x="8086562" y="3032121"/>
            <a:ext cx="284079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三个一阶七分制量表，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组成：收集、控制、意识；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取平均值，汇总为总体偏好指标</a:t>
            </a:r>
          </a:p>
        </p:txBody>
      </p:sp>
      <p:sp>
        <p:nvSpPr>
          <p:cNvPr id="90" name="任意多边形: 形状 89">
            <a:extLst>
              <a:ext uri="{FF2B5EF4-FFF2-40B4-BE49-F238E27FC236}">
                <a16:creationId xmlns:a16="http://schemas.microsoft.com/office/drawing/2014/main" id="{119B8C15-B7C5-4060-A841-5BA005714C78}"/>
              </a:ext>
            </a:extLst>
          </p:cNvPr>
          <p:cNvSpPr/>
          <p:nvPr/>
        </p:nvSpPr>
        <p:spPr>
          <a:xfrm>
            <a:off x="3685867" y="2576919"/>
            <a:ext cx="1493498" cy="1303455"/>
          </a:xfrm>
          <a:custGeom>
            <a:avLst/>
            <a:gdLst>
              <a:gd name="connsiteX0" fmla="*/ 0 w 2628900"/>
              <a:gd name="connsiteY0" fmla="*/ 0 h 323850"/>
              <a:gd name="connsiteX1" fmla="*/ 831850 w 2628900"/>
              <a:gd name="connsiteY1" fmla="*/ 50800 h 323850"/>
              <a:gd name="connsiteX2" fmla="*/ 1562100 w 2628900"/>
              <a:gd name="connsiteY2" fmla="*/ 266700 h 323850"/>
              <a:gd name="connsiteX3" fmla="*/ 2628900 w 2628900"/>
              <a:gd name="connsiteY3" fmla="*/ 32385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900" h="323850">
                <a:moveTo>
                  <a:pt x="0" y="0"/>
                </a:moveTo>
                <a:cubicBezTo>
                  <a:pt x="285750" y="3175"/>
                  <a:pt x="571500" y="6350"/>
                  <a:pt x="831850" y="50800"/>
                </a:cubicBezTo>
                <a:cubicBezTo>
                  <a:pt x="1092200" y="95250"/>
                  <a:pt x="1262592" y="221192"/>
                  <a:pt x="1562100" y="266700"/>
                </a:cubicBezTo>
                <a:cubicBezTo>
                  <a:pt x="1861608" y="312208"/>
                  <a:pt x="2245254" y="318029"/>
                  <a:pt x="2628900" y="323850"/>
                </a:cubicBezTo>
              </a:path>
            </a:pathLst>
          </a:custGeom>
          <a:noFill/>
          <a:ln w="222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974CADA-E9EB-4E85-AE71-829A5D148F68}"/>
              </a:ext>
            </a:extLst>
          </p:cNvPr>
          <p:cNvCxnSpPr>
            <a:cxnSpLocks/>
          </p:cNvCxnSpPr>
          <p:nvPr/>
        </p:nvCxnSpPr>
        <p:spPr>
          <a:xfrm>
            <a:off x="6731550" y="3880373"/>
            <a:ext cx="830197" cy="0"/>
          </a:xfrm>
          <a:prstGeom prst="line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D81BACB-94F6-4678-8395-20F539C9B199}"/>
              </a:ext>
            </a:extLst>
          </p:cNvPr>
          <p:cNvSpPr/>
          <p:nvPr/>
        </p:nvSpPr>
        <p:spPr>
          <a:xfrm>
            <a:off x="4867170" y="3567469"/>
            <a:ext cx="1977414" cy="6258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>
            <a:spAutoFit/>
          </a:bodyPr>
          <a:lstStyle/>
          <a:p>
            <a:pPr algn="ctr"/>
            <a:endParaRPr lang="zh-CN" altLang="en-US" kern="0">
              <a:solidFill>
                <a:srgbClr val="FFFFFF"/>
              </a:solidFill>
              <a:latin typeface="+mj-ea"/>
              <a:ea typeface="+mj-ea"/>
              <a:cs typeface="+mn-e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6212E92-D0AE-4533-AAF7-AEE5E926F5FB}"/>
              </a:ext>
            </a:extLst>
          </p:cNvPr>
          <p:cNvSpPr txBox="1"/>
          <p:nvPr/>
        </p:nvSpPr>
        <p:spPr>
          <a:xfrm>
            <a:off x="4986263" y="3649541"/>
            <a:ext cx="1739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LightGBM</a:t>
            </a:r>
          </a:p>
        </p:txBody>
      </p:sp>
      <p:sp>
        <p:nvSpPr>
          <p:cNvPr id="95" name="任意多边形: 形状 94">
            <a:extLst>
              <a:ext uri="{FF2B5EF4-FFF2-40B4-BE49-F238E27FC236}">
                <a16:creationId xmlns:a16="http://schemas.microsoft.com/office/drawing/2014/main" id="{076E7DAC-C5CF-4CD5-B5E7-20D651AAC1A0}"/>
              </a:ext>
            </a:extLst>
          </p:cNvPr>
          <p:cNvSpPr/>
          <p:nvPr/>
        </p:nvSpPr>
        <p:spPr>
          <a:xfrm rot="642229">
            <a:off x="10814968" y="5337134"/>
            <a:ext cx="416829" cy="416829"/>
          </a:xfrm>
          <a:custGeom>
            <a:avLst/>
            <a:gdLst>
              <a:gd name="connsiteX0" fmla="*/ 201930 w 403860"/>
              <a:gd name="connsiteY0" fmla="*/ 403860 h 403860"/>
              <a:gd name="connsiteX1" fmla="*/ 201930 w 403860"/>
              <a:gd name="connsiteY1" fmla="*/ 403860 h 403860"/>
              <a:gd name="connsiteX2" fmla="*/ 0 w 403860"/>
              <a:gd name="connsiteY2" fmla="*/ 201930 h 403860"/>
              <a:gd name="connsiteX3" fmla="*/ 0 w 403860"/>
              <a:gd name="connsiteY3" fmla="*/ 201930 h 403860"/>
              <a:gd name="connsiteX4" fmla="*/ 201930 w 403860"/>
              <a:gd name="connsiteY4" fmla="*/ 0 h 403860"/>
              <a:gd name="connsiteX5" fmla="*/ 201930 w 403860"/>
              <a:gd name="connsiteY5" fmla="*/ 0 h 403860"/>
              <a:gd name="connsiteX6" fmla="*/ 403860 w 403860"/>
              <a:gd name="connsiteY6" fmla="*/ 201930 h 403860"/>
              <a:gd name="connsiteX7" fmla="*/ 403860 w 403860"/>
              <a:gd name="connsiteY7" fmla="*/ 201930 h 403860"/>
              <a:gd name="connsiteX8" fmla="*/ 201930 w 403860"/>
              <a:gd name="connsiteY8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860" h="403860">
                <a:moveTo>
                  <a:pt x="201930" y="403860"/>
                </a:moveTo>
                <a:lnTo>
                  <a:pt x="201930" y="403860"/>
                </a:lnTo>
                <a:cubicBezTo>
                  <a:pt x="201930" y="292322"/>
                  <a:pt x="111538" y="201930"/>
                  <a:pt x="0" y="201930"/>
                </a:cubicBezTo>
                <a:lnTo>
                  <a:pt x="0" y="201930"/>
                </a:lnTo>
                <a:cubicBezTo>
                  <a:pt x="111538" y="201930"/>
                  <a:pt x="201930" y="111538"/>
                  <a:pt x="201930" y="0"/>
                </a:cubicBezTo>
                <a:lnTo>
                  <a:pt x="201930" y="0"/>
                </a:lnTo>
                <a:cubicBezTo>
                  <a:pt x="201930" y="111538"/>
                  <a:pt x="292322" y="201930"/>
                  <a:pt x="403860" y="201930"/>
                </a:cubicBezTo>
                <a:lnTo>
                  <a:pt x="403860" y="201930"/>
                </a:lnTo>
                <a:cubicBezTo>
                  <a:pt x="292322" y="201930"/>
                  <a:pt x="201930" y="292322"/>
                  <a:pt x="201930" y="40386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accent1"/>
            </a:solidFill>
            <a:prstDash val="solid"/>
            <a:round/>
          </a:ln>
        </p:spPr>
        <p:txBody>
          <a:bodyPr rtlCol="0" anchor="ctr">
            <a:spAutoFit/>
          </a:bodyPr>
          <a:lstStyle/>
          <a:p>
            <a:endParaRPr lang="en-GB">
              <a:latin typeface="+mj-ea"/>
              <a:ea typeface="+mj-ea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FF76459-0455-4F55-B1D7-DDE71B961274}"/>
              </a:ext>
            </a:extLst>
          </p:cNvPr>
          <p:cNvSpPr txBox="1"/>
          <p:nvPr/>
        </p:nvSpPr>
        <p:spPr>
          <a:xfrm>
            <a:off x="8365259" y="2286167"/>
            <a:ext cx="22459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y_true:</a:t>
            </a:r>
            <a:endParaRPr lang="zh-CN" alt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POSans B" panose="00020600040101010101" pitchFamily="18" charset="-122"/>
            </a:endParaRPr>
          </a:p>
          <a:p>
            <a:pPr algn="ctr"/>
            <a:r>
              <a:rPr lang="en-US" altLang="zh-CN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IUIPC</a:t>
            </a:r>
            <a:r>
              <a:rPr lang="zh-CN" alt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B" panose="00020600040101010101" pitchFamily="18" charset="-122"/>
              </a:rPr>
              <a:t>量表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743690D-F411-43C0-9FE4-CF419D303105}"/>
              </a:ext>
            </a:extLst>
          </p:cNvPr>
          <p:cNvSpPr txBox="1"/>
          <p:nvPr/>
        </p:nvSpPr>
        <p:spPr>
          <a:xfrm>
            <a:off x="4832119" y="4364392"/>
            <a:ext cx="2446734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梯度提升框架，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特点：可扩展性强、效率高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A872D9-19BB-4271-9174-59349AE850BD}"/>
              </a:ext>
            </a:extLst>
          </p:cNvPr>
          <p:cNvSpPr txBox="1"/>
          <p:nvPr/>
        </p:nvSpPr>
        <p:spPr>
          <a:xfrm>
            <a:off x="8067459" y="4426155"/>
            <a:ext cx="284079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用均方误差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(MSE)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，来衡量预测的个人隐私偏好与实际之间的差异程度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86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效果总结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04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90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388898-4F72-437E-97F4-9459BFDB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" y="1208810"/>
            <a:ext cx="12026488" cy="201600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1B1C401-B958-43B6-BF9C-5FF926B35D07}"/>
              </a:ext>
            </a:extLst>
          </p:cNvPr>
          <p:cNvSpPr txBox="1"/>
          <p:nvPr/>
        </p:nvSpPr>
        <p:spPr>
          <a:xfrm>
            <a:off x="262871" y="3252147"/>
            <a:ext cx="173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总结：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A555402-6DEF-4645-A7D5-07CF628449C7}"/>
              </a:ext>
            </a:extLst>
          </p:cNvPr>
          <p:cNvSpPr txBox="1"/>
          <p:nvPr/>
        </p:nvSpPr>
        <p:spPr>
          <a:xfrm>
            <a:off x="1132484" y="3631955"/>
            <a:ext cx="10449916" cy="271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30000"/>
              </a:lnSpc>
            </a:pPr>
            <a:r>
              <a:rPr lang="en-US" altLang="zh-CN" sz="19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、可以在</a:t>
            </a:r>
            <a:r>
              <a:rPr lang="zh-CN" altLang="en-US" sz="19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不访问个人隐私数据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的情况下预测个人的隐私偏好，</a:t>
            </a:r>
            <a:endParaRPr lang="en-US" altLang="zh-CN" sz="19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</a:pPr>
            <a:endParaRPr lang="en-US" altLang="zh-CN" sz="19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</a:pPr>
            <a:r>
              <a:rPr lang="en-US" altLang="zh-CN" sz="19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、与从私人数据中获得的人口统计学特征相比，从社交媒体中获得的社会心理特征与个人的心理构成</a:t>
            </a:r>
            <a:r>
              <a:rPr lang="zh-CN" altLang="en-US" sz="19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和个人经历更直接相关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，这可以对他们对隐私的态度和行为产生更大的影响。</a:t>
            </a:r>
            <a:endParaRPr lang="en-US" altLang="zh-CN" sz="19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</a:pPr>
            <a:endParaRPr lang="en-US" altLang="zh-CN" sz="19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indent="457200" algn="just">
              <a:lnSpc>
                <a:spcPct val="130000"/>
              </a:lnSpc>
            </a:pPr>
            <a:r>
              <a:rPr lang="en-US" altLang="zh-CN" sz="190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、社会心理特征可以</a:t>
            </a:r>
            <a:r>
              <a:rPr lang="zh-CN" altLang="en-US" sz="19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更深入地了解</a:t>
            </a:r>
            <a:r>
              <a: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</a:rPr>
              <a:t>一个人的动机、价值观和信仰，这有助于更准确地解释他们的隐私偏好。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928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可解释性分析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C14409-02C3-4FD1-B8EE-0CF773FE2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40" y="1352282"/>
            <a:ext cx="8600677" cy="540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A03A36F-0834-4D35-86D6-DA407E5C4DC0}"/>
              </a:ext>
            </a:extLst>
          </p:cNvPr>
          <p:cNvSpPr txBox="1"/>
          <p:nvPr/>
        </p:nvSpPr>
        <p:spPr>
          <a:xfrm>
            <a:off x="669924" y="1198393"/>
            <a:ext cx="34163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心理社会特征对预测谁的隐私偏好更重要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879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可解释性分析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ECB8B33-8199-4B39-A30F-9EB9B544BEED}"/>
              </a:ext>
            </a:extLst>
          </p:cNvPr>
          <p:cNvGrpSpPr/>
          <p:nvPr/>
        </p:nvGrpSpPr>
        <p:grpSpPr>
          <a:xfrm>
            <a:off x="767965" y="2973729"/>
            <a:ext cx="4042160" cy="1591389"/>
            <a:chOff x="653203" y="1136874"/>
            <a:chExt cx="4042160" cy="159138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4D2220F-8E13-4F7F-9758-FD8FDEF8757C}"/>
                </a:ext>
              </a:extLst>
            </p:cNvPr>
            <p:cNvSpPr txBox="1"/>
            <p:nvPr/>
          </p:nvSpPr>
          <p:spPr>
            <a:xfrm>
              <a:off x="653203" y="1248217"/>
              <a:ext cx="23391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年轻人：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数字互联世界影响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A7A49CA-4C02-476A-8CBE-ACA6BC2063C5}"/>
                </a:ext>
              </a:extLst>
            </p:cNvPr>
            <p:cNvSpPr txBox="1"/>
            <p:nvPr/>
          </p:nvSpPr>
          <p:spPr>
            <a:xfrm>
              <a:off x="653203" y="1778680"/>
              <a:ext cx="395492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高收入人群：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受教育程度更高，对技术更加了解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2582BBD-E485-4A39-983E-8CD24DD9E11A}"/>
                </a:ext>
              </a:extLst>
            </p:cNvPr>
            <p:cNvSpPr txBox="1"/>
            <p:nvPr/>
          </p:nvSpPr>
          <p:spPr>
            <a:xfrm>
              <a:off x="653203" y="2309143"/>
              <a:ext cx="341632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全职员工：</a:t>
              </a:r>
              <a:r>
                <a:rPr kumimoji="0" lang="zh-CN" altLang="en-US" sz="14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需要市场评估自我，进行展示</a:t>
              </a: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0BF5076-02B5-4712-959D-A5C0544F9C0E}"/>
                </a:ext>
              </a:extLst>
            </p:cNvPr>
            <p:cNvCxnSpPr/>
            <p:nvPr/>
          </p:nvCxnSpPr>
          <p:spPr>
            <a:xfrm>
              <a:off x="653203" y="1136874"/>
              <a:ext cx="4032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F99D74D-692F-40E2-8B21-8D38404CAC59}"/>
                </a:ext>
              </a:extLst>
            </p:cNvPr>
            <p:cNvCxnSpPr/>
            <p:nvPr/>
          </p:nvCxnSpPr>
          <p:spPr>
            <a:xfrm>
              <a:off x="653203" y="1667337"/>
              <a:ext cx="4032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6BE3504C-32FC-43EF-B754-148065B55FDD}"/>
                </a:ext>
              </a:extLst>
            </p:cNvPr>
            <p:cNvCxnSpPr/>
            <p:nvPr/>
          </p:nvCxnSpPr>
          <p:spPr>
            <a:xfrm>
              <a:off x="653203" y="2197800"/>
              <a:ext cx="4032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36F3901-6D5E-41FD-8165-0A25A7973C86}"/>
                </a:ext>
              </a:extLst>
            </p:cNvPr>
            <p:cNvCxnSpPr/>
            <p:nvPr/>
          </p:nvCxnSpPr>
          <p:spPr>
            <a:xfrm>
              <a:off x="663363" y="2728263"/>
              <a:ext cx="4032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972E02-72DC-48C7-AFF5-BA3870DF4282}"/>
              </a:ext>
            </a:extLst>
          </p:cNvPr>
          <p:cNvGrpSpPr/>
          <p:nvPr/>
        </p:nvGrpSpPr>
        <p:grpSpPr>
          <a:xfrm>
            <a:off x="5927118" y="3441781"/>
            <a:ext cx="646022" cy="646022"/>
            <a:chOff x="5674246" y="3400975"/>
            <a:chExt cx="646022" cy="646022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C4071E0D-29D2-4682-ABD0-38F8660B9B49}"/>
                </a:ext>
              </a:extLst>
            </p:cNvPr>
            <p:cNvSpPr/>
            <p:nvPr/>
          </p:nvSpPr>
          <p:spPr>
            <a:xfrm>
              <a:off x="5674246" y="3400975"/>
              <a:ext cx="646022" cy="6460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AFAE95CE-4131-4646-9150-0C5008420E90}"/>
                </a:ext>
              </a:extLst>
            </p:cNvPr>
            <p:cNvSpPr/>
            <p:nvPr/>
          </p:nvSpPr>
          <p:spPr>
            <a:xfrm>
              <a:off x="5851173" y="3593115"/>
              <a:ext cx="294640" cy="24621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F82D011B-4644-4412-8EA6-42D9299CF1B9}"/>
              </a:ext>
            </a:extLst>
          </p:cNvPr>
          <p:cNvGrpSpPr/>
          <p:nvPr/>
        </p:nvGrpSpPr>
        <p:grpSpPr>
          <a:xfrm>
            <a:off x="7700293" y="2969098"/>
            <a:ext cx="3420000" cy="1591389"/>
            <a:chOff x="7714403" y="1272764"/>
            <a:chExt cx="3420000" cy="1591389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DEEBCBC-B990-41D3-9B8A-784274897C41}"/>
                </a:ext>
              </a:extLst>
            </p:cNvPr>
            <p:cNvSpPr txBox="1"/>
            <p:nvPr/>
          </p:nvSpPr>
          <p:spPr>
            <a:xfrm>
              <a:off x="7714403" y="1384107"/>
              <a:ext cx="28777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相对年长的人：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较少接触电子产品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8810ACC-C7BC-49B7-A605-6C265ECB654F}"/>
                </a:ext>
              </a:extLst>
            </p:cNvPr>
            <p:cNvSpPr txBox="1"/>
            <p:nvPr/>
          </p:nvSpPr>
          <p:spPr>
            <a:xfrm>
              <a:off x="7714403" y="1914570"/>
              <a:ext cx="3057247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低收入人群：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与人口统计特征更相关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350DDE86-0EF5-4EE8-ADC8-7F138C666A0F}"/>
                </a:ext>
              </a:extLst>
            </p:cNvPr>
            <p:cNvSpPr txBox="1"/>
            <p:nvPr/>
          </p:nvSpPr>
          <p:spPr>
            <a:xfrm>
              <a:off x="7714403" y="2445033"/>
              <a:ext cx="341632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非全职员工：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不会频繁的被要求自我评估</a:t>
              </a:r>
            </a:p>
          </p:txBody>
        </p: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E0EC8F45-7E7B-420C-ADE5-E880ED02F426}"/>
                </a:ext>
              </a:extLst>
            </p:cNvPr>
            <p:cNvCxnSpPr/>
            <p:nvPr/>
          </p:nvCxnSpPr>
          <p:spPr>
            <a:xfrm>
              <a:off x="7714403" y="1272764"/>
              <a:ext cx="3420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8B344A7-41C2-40D4-8036-DCC3367692BB}"/>
                </a:ext>
              </a:extLst>
            </p:cNvPr>
            <p:cNvCxnSpPr/>
            <p:nvPr/>
          </p:nvCxnSpPr>
          <p:spPr>
            <a:xfrm>
              <a:off x="7714403" y="1803227"/>
              <a:ext cx="3420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E3D97644-029E-4742-8485-D047B9D793AF}"/>
                </a:ext>
              </a:extLst>
            </p:cNvPr>
            <p:cNvCxnSpPr/>
            <p:nvPr/>
          </p:nvCxnSpPr>
          <p:spPr>
            <a:xfrm>
              <a:off x="7714403" y="2333690"/>
              <a:ext cx="3420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DAE46527-B45E-487A-A5F3-8E253527D817}"/>
                </a:ext>
              </a:extLst>
            </p:cNvPr>
            <p:cNvCxnSpPr/>
            <p:nvPr/>
          </p:nvCxnSpPr>
          <p:spPr>
            <a:xfrm>
              <a:off x="7714403" y="2864153"/>
              <a:ext cx="3420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2578E2FE-83B0-439E-A377-E33B7D377277}"/>
              </a:ext>
            </a:extLst>
          </p:cNvPr>
          <p:cNvSpPr txBox="1"/>
          <p:nvPr/>
        </p:nvSpPr>
        <p:spPr>
          <a:xfrm>
            <a:off x="825450" y="1956353"/>
            <a:ext cx="34163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心理社会特征对预测谁的隐私偏好更重要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808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Shapley Value </a:t>
            </a:r>
            <a:r>
              <a:rPr lang="zh-CN" altLang="en-US" dirty="0"/>
              <a:t>来反映心理社会特征的影响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D44761-104E-4722-AC84-5F4FCD24A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06" y="1393672"/>
            <a:ext cx="8733923" cy="511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50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可解释性分析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99E61931-4203-45AD-841E-034BE260A96B}"/>
              </a:ext>
            </a:extLst>
          </p:cNvPr>
          <p:cNvGrpSpPr/>
          <p:nvPr/>
        </p:nvGrpSpPr>
        <p:grpSpPr>
          <a:xfrm>
            <a:off x="773045" y="3499633"/>
            <a:ext cx="4032000" cy="1591389"/>
            <a:chOff x="773045" y="4325743"/>
            <a:chExt cx="4032000" cy="1591389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79512FB9-AB83-4D35-B8E8-EE7310FCAF2A}"/>
                </a:ext>
              </a:extLst>
            </p:cNvPr>
            <p:cNvSpPr txBox="1"/>
            <p:nvPr/>
          </p:nvSpPr>
          <p:spPr>
            <a:xfrm>
              <a:off x="2337640" y="443708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厌恶风险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500D81CA-1392-4662-AC22-44003219C3B9}"/>
                </a:ext>
              </a:extLst>
            </p:cNvPr>
            <p:cNvSpPr txBox="1"/>
            <p:nvPr/>
          </p:nvSpPr>
          <p:spPr>
            <a:xfrm>
              <a:off x="2068335" y="4967549"/>
              <a:ext cx="1441420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强烈消极的情感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3AAC3AF2-5FC9-4D98-833F-B6FFFCCD2604}"/>
                </a:ext>
              </a:extLst>
            </p:cNvPr>
            <p:cNvSpPr txBox="1"/>
            <p:nvPr/>
          </p:nvSpPr>
          <p:spPr>
            <a:xfrm>
              <a:off x="2337640" y="5498012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互动性低</a:t>
              </a:r>
              <a:endPara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EBF40D52-336A-4D13-B06C-1F623186CA4C}"/>
                </a:ext>
              </a:extLst>
            </p:cNvPr>
            <p:cNvCxnSpPr>
              <a:cxnSpLocks/>
            </p:cNvCxnSpPr>
            <p:nvPr/>
          </p:nvCxnSpPr>
          <p:spPr>
            <a:xfrm>
              <a:off x="773045" y="4325743"/>
              <a:ext cx="4032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A8864457-8B56-4048-B239-865A413948E5}"/>
                </a:ext>
              </a:extLst>
            </p:cNvPr>
            <p:cNvCxnSpPr>
              <a:cxnSpLocks/>
            </p:cNvCxnSpPr>
            <p:nvPr/>
          </p:nvCxnSpPr>
          <p:spPr>
            <a:xfrm>
              <a:off x="773045" y="4856206"/>
              <a:ext cx="4032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E86B0F3E-EF10-4E26-B352-E1F2A695FBEA}"/>
                </a:ext>
              </a:extLst>
            </p:cNvPr>
            <p:cNvCxnSpPr>
              <a:cxnSpLocks/>
            </p:cNvCxnSpPr>
            <p:nvPr/>
          </p:nvCxnSpPr>
          <p:spPr>
            <a:xfrm>
              <a:off x="773045" y="5386669"/>
              <a:ext cx="4032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9A5EDA8-9D8B-4B74-A9A7-3E3C435DD66E}"/>
                </a:ext>
              </a:extLst>
            </p:cNvPr>
            <p:cNvCxnSpPr>
              <a:cxnSpLocks/>
            </p:cNvCxnSpPr>
            <p:nvPr/>
          </p:nvCxnSpPr>
          <p:spPr>
            <a:xfrm>
              <a:off x="773045" y="5917132"/>
              <a:ext cx="4032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7AC78AE-4B86-45CA-8CF8-1660098E17BB}"/>
              </a:ext>
            </a:extLst>
          </p:cNvPr>
          <p:cNvGrpSpPr/>
          <p:nvPr/>
        </p:nvGrpSpPr>
        <p:grpSpPr>
          <a:xfrm>
            <a:off x="5927118" y="3967685"/>
            <a:ext cx="646022" cy="646022"/>
            <a:chOff x="5674246" y="3400975"/>
            <a:chExt cx="646022" cy="646022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5A030CB9-C58A-45B4-A318-FA09044C2911}"/>
                </a:ext>
              </a:extLst>
            </p:cNvPr>
            <p:cNvSpPr/>
            <p:nvPr/>
          </p:nvSpPr>
          <p:spPr>
            <a:xfrm>
              <a:off x="5674246" y="3400975"/>
              <a:ext cx="646022" cy="64602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/>
                <a:cs typeface="+mn-cs"/>
              </a:endParaRPr>
            </a:p>
          </p:txBody>
        </p:sp>
        <p:sp>
          <p:nvSpPr>
            <p:cNvPr id="106" name="箭头: 右 105">
              <a:extLst>
                <a:ext uri="{FF2B5EF4-FFF2-40B4-BE49-F238E27FC236}">
                  <a16:creationId xmlns:a16="http://schemas.microsoft.com/office/drawing/2014/main" id="{B51AC7D8-53FE-4CCC-BC49-01AC9E3A3689}"/>
                </a:ext>
              </a:extLst>
            </p:cNvPr>
            <p:cNvSpPr/>
            <p:nvPr/>
          </p:nvSpPr>
          <p:spPr>
            <a:xfrm>
              <a:off x="5851173" y="3593115"/>
              <a:ext cx="294640" cy="24621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81AB09B8-316D-4973-A8A7-5468FCA1C9D1}"/>
              </a:ext>
            </a:extLst>
          </p:cNvPr>
          <p:cNvGrpSpPr/>
          <p:nvPr/>
        </p:nvGrpSpPr>
        <p:grpSpPr>
          <a:xfrm>
            <a:off x="7700293" y="3495002"/>
            <a:ext cx="3420000" cy="1591389"/>
            <a:chOff x="7700293" y="4321112"/>
            <a:chExt cx="3420000" cy="1591389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59ED72-645C-4919-AFC3-802B94D6F0F6}"/>
                </a:ext>
              </a:extLst>
            </p:cNvPr>
            <p:cNvSpPr txBox="1"/>
            <p:nvPr/>
          </p:nvSpPr>
          <p:spPr>
            <a:xfrm>
              <a:off x="8958888" y="443245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寻求风险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3627F52-EFFE-42E4-8248-6DFFA77AB3C1}"/>
                </a:ext>
              </a:extLst>
            </p:cNvPr>
            <p:cNvSpPr txBox="1"/>
            <p:nvPr/>
          </p:nvSpPr>
          <p:spPr>
            <a:xfrm>
              <a:off x="8779351" y="4962918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积极的情感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316579C-361F-4A7C-B164-6137BA55293C}"/>
                </a:ext>
              </a:extLst>
            </p:cNvPr>
            <p:cNvSpPr txBox="1"/>
            <p:nvPr/>
          </p:nvSpPr>
          <p:spPr>
            <a:xfrm>
              <a:off x="8869119" y="5493381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社交开放性</a:t>
              </a: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D572D12-EF9F-4E77-B31C-98B2D363A288}"/>
                </a:ext>
              </a:extLst>
            </p:cNvPr>
            <p:cNvCxnSpPr>
              <a:cxnSpLocks/>
            </p:cNvCxnSpPr>
            <p:nvPr/>
          </p:nvCxnSpPr>
          <p:spPr>
            <a:xfrm>
              <a:off x="7700293" y="4321112"/>
              <a:ext cx="3420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3437A33-44C4-48D0-9A1C-2C9E73561FCF}"/>
                </a:ext>
              </a:extLst>
            </p:cNvPr>
            <p:cNvCxnSpPr>
              <a:cxnSpLocks/>
            </p:cNvCxnSpPr>
            <p:nvPr/>
          </p:nvCxnSpPr>
          <p:spPr>
            <a:xfrm>
              <a:off x="7700293" y="4851575"/>
              <a:ext cx="3420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E91EB7B9-3391-4A0F-A5BA-E528227AA2CE}"/>
                </a:ext>
              </a:extLst>
            </p:cNvPr>
            <p:cNvCxnSpPr>
              <a:cxnSpLocks/>
            </p:cNvCxnSpPr>
            <p:nvPr/>
          </p:nvCxnSpPr>
          <p:spPr>
            <a:xfrm>
              <a:off x="7700293" y="5382038"/>
              <a:ext cx="34200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3BFE28E-16FB-46E4-9263-C240F9C67D4D}"/>
                </a:ext>
              </a:extLst>
            </p:cNvPr>
            <p:cNvCxnSpPr>
              <a:cxnSpLocks/>
            </p:cNvCxnSpPr>
            <p:nvPr/>
          </p:nvCxnSpPr>
          <p:spPr>
            <a:xfrm>
              <a:off x="7700293" y="5912501"/>
              <a:ext cx="3420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8B69B4CD-E496-4B0C-A599-1B17571F8A5F}"/>
              </a:ext>
            </a:extLst>
          </p:cNvPr>
          <p:cNvSpPr txBox="1"/>
          <p:nvPr/>
        </p:nvSpPr>
        <p:spPr>
          <a:xfrm>
            <a:off x="938962" y="2043118"/>
            <a:ext cx="395492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个体层面的哪些特征会导致更加保守的隐私偏好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99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Shapley Value</a:t>
            </a:r>
            <a:r>
              <a:rPr lang="zh-CN" altLang="en-US" dirty="0"/>
              <a:t>，解释特征对偏好的影响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D00E8-0BCD-4B80-9032-C07668EC8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069"/>
            <a:ext cx="12192000" cy="358234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6DB4299-0D6E-4B4A-B2D6-3A3822B15407}"/>
              </a:ext>
            </a:extLst>
          </p:cNvPr>
          <p:cNvSpPr txBox="1"/>
          <p:nvPr/>
        </p:nvSpPr>
        <p:spPr>
          <a:xfrm>
            <a:off x="949122" y="1498864"/>
            <a:ext cx="274940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两个个体特征的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Shapley Value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4FA312-A746-496E-9F38-1E5837E5836A}"/>
              </a:ext>
            </a:extLst>
          </p:cNvPr>
          <p:cNvSpPr txBox="1"/>
          <p:nvPr/>
        </p:nvSpPr>
        <p:spPr>
          <a:xfrm>
            <a:off x="669924" y="5963464"/>
            <a:ext cx="48858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500" dirty="0"/>
              <a:t>This can help platforms better serve each individual, enhancing their online experience and sense of control.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33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lï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ṥ1îdé">
            <a:extLst>
              <a:ext uri="{FF2B5EF4-FFF2-40B4-BE49-F238E27FC236}">
                <a16:creationId xmlns:a16="http://schemas.microsoft.com/office/drawing/2014/main" id="{7F1047C1-8466-4AAA-9588-6E7BBF06137C}"/>
              </a:ext>
            </a:extLst>
          </p:cNvPr>
          <p:cNvSpPr txBox="1"/>
          <p:nvPr/>
        </p:nvSpPr>
        <p:spPr>
          <a:xfrm>
            <a:off x="4848029" y="848967"/>
            <a:ext cx="2782380" cy="558059"/>
          </a:xfrm>
          <a:prstGeom prst="rect">
            <a:avLst/>
          </a:prstGeom>
        </p:spPr>
        <p:txBody>
          <a:bodyPr wrap="none" anchor="b">
            <a:normAutofit/>
          </a:bodyPr>
          <a:lstStyle/>
          <a:p>
            <a:pPr marL="0" indent="0" algn="ctr">
              <a:buNone/>
            </a:pPr>
            <a:r>
              <a:rPr lang="en-US" altLang="zh-CN" sz="2800" b="1" dirty="0">
                <a:solidFill>
                  <a:schemeClr val="bg2">
                    <a:lumMod val="90000"/>
                  </a:schemeClr>
                </a:solidFill>
              </a:rPr>
              <a:t>CONT</a:t>
            </a:r>
            <a:r>
              <a:rPr lang="en-US" altLang="zh-CN" sz="1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90000"/>
                  </a:schemeClr>
                </a:solidFill>
              </a:rPr>
              <a:t>ENTS</a:t>
            </a:r>
            <a:endParaRPr lang="zh-CN" altLang="en-US" sz="28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28" name="iṩľiḋe">
            <a:extLst>
              <a:ext uri="{FF2B5EF4-FFF2-40B4-BE49-F238E27FC236}">
                <a16:creationId xmlns:a16="http://schemas.microsoft.com/office/drawing/2014/main" id="{F2AF9DC6-6A7D-4D5B-9999-451B740C8091}"/>
              </a:ext>
            </a:extLst>
          </p:cNvPr>
          <p:cNvGrpSpPr/>
          <p:nvPr/>
        </p:nvGrpSpPr>
        <p:grpSpPr>
          <a:xfrm>
            <a:off x="9952968" y="179262"/>
            <a:ext cx="2420212" cy="6744052"/>
            <a:chOff x="-68578" y="172182"/>
            <a:chExt cx="2420212" cy="6744052"/>
          </a:xfrm>
        </p:grpSpPr>
        <p:sp>
          <p:nvSpPr>
            <p:cNvPr id="27" name="ïšľïḓè">
              <a:extLst>
                <a:ext uri="{FF2B5EF4-FFF2-40B4-BE49-F238E27FC236}">
                  <a16:creationId xmlns:a16="http://schemas.microsoft.com/office/drawing/2014/main" id="{0C294EF2-CCCB-4FA8-B7D8-FB12D750F4D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158638" y="3673231"/>
              <a:ext cx="5196769" cy="1289238"/>
            </a:xfrm>
            <a:custGeom>
              <a:avLst/>
              <a:gdLst>
                <a:gd name="connsiteX0" fmla="*/ 5196769 w 5196769"/>
                <a:gd name="connsiteY0" fmla="*/ 0 h 1289238"/>
                <a:gd name="connsiteX1" fmla="*/ 419330 w 5196769"/>
                <a:gd name="connsiteY1" fmla="*/ 1216818 h 1289238"/>
                <a:gd name="connsiteX2" fmla="*/ 108542 w 5196769"/>
                <a:gd name="connsiteY2" fmla="*/ 1166787 h 1289238"/>
                <a:gd name="connsiteX3" fmla="*/ 0 w 5196769"/>
                <a:gd name="connsiteY3" fmla="*/ 761701 h 1289238"/>
                <a:gd name="connsiteX4" fmla="*/ 104227 w 5196769"/>
                <a:gd name="connsiteY4" fmla="*/ 776395 h 1289238"/>
                <a:gd name="connsiteX5" fmla="*/ 5196769 w 5196769"/>
                <a:gd name="connsiteY5" fmla="*/ 0 h 128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6769" h="1289238">
                  <a:moveTo>
                    <a:pt x="5196769" y="0"/>
                  </a:moveTo>
                  <a:cubicBezTo>
                    <a:pt x="5196769" y="0"/>
                    <a:pt x="3502468" y="1649781"/>
                    <a:pt x="419330" y="1216818"/>
                  </a:cubicBezTo>
                  <a:lnTo>
                    <a:pt x="108542" y="1166787"/>
                  </a:lnTo>
                  <a:lnTo>
                    <a:pt x="0" y="761701"/>
                  </a:lnTo>
                  <a:lnTo>
                    <a:pt x="104227" y="776395"/>
                  </a:lnTo>
                  <a:cubicBezTo>
                    <a:pt x="985308" y="891929"/>
                    <a:pt x="3494452" y="1097161"/>
                    <a:pt x="5196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5" name="îṩ1iďé">
              <a:extLst>
                <a:ext uri="{FF2B5EF4-FFF2-40B4-BE49-F238E27FC236}">
                  <a16:creationId xmlns:a16="http://schemas.microsoft.com/office/drawing/2014/main" id="{EF7D213E-20A2-47DD-8DB4-89B3766A5DE0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291280" y="394884"/>
              <a:ext cx="2865615" cy="2420212"/>
            </a:xfrm>
            <a:custGeom>
              <a:avLst/>
              <a:gdLst>
                <a:gd name="connsiteX0" fmla="*/ 2770169 w 2865615"/>
                <a:gd name="connsiteY0" fmla="*/ 0 h 2420212"/>
                <a:gd name="connsiteX1" fmla="*/ 2865615 w 2865615"/>
                <a:gd name="connsiteY1" fmla="*/ 356209 h 2420212"/>
                <a:gd name="connsiteX2" fmla="*/ 2771005 w 2865615"/>
                <a:gd name="connsiteY2" fmla="*/ 491609 h 2420212"/>
                <a:gd name="connsiteX3" fmla="*/ 0 w 2865615"/>
                <a:gd name="connsiteY3" fmla="*/ 2420212 h 2420212"/>
                <a:gd name="connsiteX4" fmla="*/ 2729254 w 2865615"/>
                <a:gd name="connsiteY4" fmla="*/ 53955 h 242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5615" h="2420212">
                  <a:moveTo>
                    <a:pt x="2770169" y="0"/>
                  </a:moveTo>
                  <a:lnTo>
                    <a:pt x="2865615" y="356209"/>
                  </a:lnTo>
                  <a:lnTo>
                    <a:pt x="2771005" y="491609"/>
                  </a:lnTo>
                  <a:cubicBezTo>
                    <a:pt x="1700948" y="1898342"/>
                    <a:pt x="0" y="2420212"/>
                    <a:pt x="0" y="2420212"/>
                  </a:cubicBezTo>
                  <a:cubicBezTo>
                    <a:pt x="1164410" y="1953335"/>
                    <a:pt x="2256157" y="667628"/>
                    <a:pt x="2729254" y="5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6" name="íŝļïḍé">
            <a:extLst>
              <a:ext uri="{FF2B5EF4-FFF2-40B4-BE49-F238E27FC236}">
                <a16:creationId xmlns:a16="http://schemas.microsoft.com/office/drawing/2014/main" id="{3D921C25-2105-4F7B-BC3A-D30BAD01EC8C}"/>
              </a:ext>
            </a:extLst>
          </p:cNvPr>
          <p:cNvGrpSpPr/>
          <p:nvPr/>
        </p:nvGrpSpPr>
        <p:grpSpPr>
          <a:xfrm rot="10800000">
            <a:off x="-177839" y="-62771"/>
            <a:ext cx="2420212" cy="6744052"/>
            <a:chOff x="-68578" y="172182"/>
            <a:chExt cx="2420212" cy="6744052"/>
          </a:xfrm>
        </p:grpSpPr>
        <p:sp>
          <p:nvSpPr>
            <p:cNvPr id="37" name="íṩḻiḓê">
              <a:extLst>
                <a:ext uri="{FF2B5EF4-FFF2-40B4-BE49-F238E27FC236}">
                  <a16:creationId xmlns:a16="http://schemas.microsoft.com/office/drawing/2014/main" id="{03F1EEFE-3014-45B8-BA8D-10CFE7DF673C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1158638" y="3673231"/>
              <a:ext cx="5196769" cy="1289238"/>
            </a:xfrm>
            <a:custGeom>
              <a:avLst/>
              <a:gdLst>
                <a:gd name="connsiteX0" fmla="*/ 5196769 w 5196769"/>
                <a:gd name="connsiteY0" fmla="*/ 0 h 1289238"/>
                <a:gd name="connsiteX1" fmla="*/ 419330 w 5196769"/>
                <a:gd name="connsiteY1" fmla="*/ 1216818 h 1289238"/>
                <a:gd name="connsiteX2" fmla="*/ 108542 w 5196769"/>
                <a:gd name="connsiteY2" fmla="*/ 1166787 h 1289238"/>
                <a:gd name="connsiteX3" fmla="*/ 0 w 5196769"/>
                <a:gd name="connsiteY3" fmla="*/ 761701 h 1289238"/>
                <a:gd name="connsiteX4" fmla="*/ 104227 w 5196769"/>
                <a:gd name="connsiteY4" fmla="*/ 776395 h 1289238"/>
                <a:gd name="connsiteX5" fmla="*/ 5196769 w 5196769"/>
                <a:gd name="connsiteY5" fmla="*/ 0 h 128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6769" h="1289238">
                  <a:moveTo>
                    <a:pt x="5196769" y="0"/>
                  </a:moveTo>
                  <a:cubicBezTo>
                    <a:pt x="5196769" y="0"/>
                    <a:pt x="3502468" y="1649781"/>
                    <a:pt x="419330" y="1216818"/>
                  </a:cubicBezTo>
                  <a:lnTo>
                    <a:pt x="108542" y="1166787"/>
                  </a:lnTo>
                  <a:lnTo>
                    <a:pt x="0" y="761701"/>
                  </a:lnTo>
                  <a:lnTo>
                    <a:pt x="104227" y="776395"/>
                  </a:lnTo>
                  <a:cubicBezTo>
                    <a:pt x="985308" y="891929"/>
                    <a:pt x="3494452" y="1097161"/>
                    <a:pt x="51967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38" name="ïśḷîḍe">
              <a:extLst>
                <a:ext uri="{FF2B5EF4-FFF2-40B4-BE49-F238E27FC236}">
                  <a16:creationId xmlns:a16="http://schemas.microsoft.com/office/drawing/2014/main" id="{0F71BF62-A5A5-467C-AABB-776B56E246F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-291280" y="394884"/>
              <a:ext cx="2865615" cy="2420212"/>
            </a:xfrm>
            <a:custGeom>
              <a:avLst/>
              <a:gdLst>
                <a:gd name="connsiteX0" fmla="*/ 2770169 w 2865615"/>
                <a:gd name="connsiteY0" fmla="*/ 0 h 2420212"/>
                <a:gd name="connsiteX1" fmla="*/ 2865615 w 2865615"/>
                <a:gd name="connsiteY1" fmla="*/ 356209 h 2420212"/>
                <a:gd name="connsiteX2" fmla="*/ 2771005 w 2865615"/>
                <a:gd name="connsiteY2" fmla="*/ 491609 h 2420212"/>
                <a:gd name="connsiteX3" fmla="*/ 0 w 2865615"/>
                <a:gd name="connsiteY3" fmla="*/ 2420212 h 2420212"/>
                <a:gd name="connsiteX4" fmla="*/ 2729254 w 2865615"/>
                <a:gd name="connsiteY4" fmla="*/ 53955 h 242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5615" h="2420212">
                  <a:moveTo>
                    <a:pt x="2770169" y="0"/>
                  </a:moveTo>
                  <a:lnTo>
                    <a:pt x="2865615" y="356209"/>
                  </a:lnTo>
                  <a:lnTo>
                    <a:pt x="2771005" y="491609"/>
                  </a:lnTo>
                  <a:cubicBezTo>
                    <a:pt x="1700948" y="1898342"/>
                    <a:pt x="0" y="2420212"/>
                    <a:pt x="0" y="2420212"/>
                  </a:cubicBezTo>
                  <a:cubicBezTo>
                    <a:pt x="1164410" y="1953335"/>
                    <a:pt x="2256157" y="667628"/>
                    <a:pt x="2729254" y="5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46" name="iṥ1îdé">
            <a:extLst>
              <a:ext uri="{FF2B5EF4-FFF2-40B4-BE49-F238E27FC236}">
                <a16:creationId xmlns:a16="http://schemas.microsoft.com/office/drawing/2014/main" id="{A5ACE702-A978-4897-A29D-B21DA7C16A10}"/>
              </a:ext>
            </a:extLst>
          </p:cNvPr>
          <p:cNvSpPr txBox="1"/>
          <p:nvPr/>
        </p:nvSpPr>
        <p:spPr>
          <a:xfrm>
            <a:off x="4704810" y="952813"/>
            <a:ext cx="2782380" cy="558059"/>
          </a:xfrm>
          <a:prstGeom prst="rect">
            <a:avLst/>
          </a:prstGeom>
        </p:spPr>
        <p:txBody>
          <a:bodyPr wrap="none" anchor="b">
            <a:normAutofit/>
          </a:bodyPr>
          <a:lstStyle/>
          <a:p>
            <a:pPr marL="0" indent="0" algn="ctr">
              <a:buNone/>
            </a:pPr>
            <a:r>
              <a:rPr lang="en-US" altLang="zh-CN" sz="2800" b="1" dirty="0"/>
              <a:t>CONT</a:t>
            </a:r>
            <a:r>
              <a:rPr lang="en-US" altLang="zh-CN" sz="100" b="1" dirty="0"/>
              <a:t> </a:t>
            </a:r>
            <a:r>
              <a:rPr lang="en-US" altLang="zh-CN" sz="2800" b="1" dirty="0"/>
              <a:t>ENTS</a:t>
            </a:r>
            <a:endParaRPr lang="zh-CN" altLang="en-US" sz="2800" b="1" dirty="0"/>
          </a:p>
        </p:txBody>
      </p:sp>
      <p:cxnSp>
        <p:nvCxnSpPr>
          <p:cNvPr id="48" name="ïS1ïḍè">
            <a:extLst>
              <a:ext uri="{FF2B5EF4-FFF2-40B4-BE49-F238E27FC236}">
                <a16:creationId xmlns:a16="http://schemas.microsoft.com/office/drawing/2014/main" id="{39F50ACA-10F1-4CF9-906B-B248730CE509}"/>
              </a:ext>
            </a:extLst>
          </p:cNvPr>
          <p:cNvCxnSpPr>
            <a:cxnSpLocks/>
          </p:cNvCxnSpPr>
          <p:nvPr/>
        </p:nvCxnSpPr>
        <p:spPr>
          <a:xfrm>
            <a:off x="5714814" y="1575422"/>
            <a:ext cx="7093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40A749F1-BBB9-42A8-B1D5-CC5A64875940}"/>
              </a:ext>
            </a:extLst>
          </p:cNvPr>
          <p:cNvGrpSpPr/>
          <p:nvPr/>
        </p:nvGrpSpPr>
        <p:grpSpPr>
          <a:xfrm>
            <a:off x="1488952" y="2103059"/>
            <a:ext cx="2704312" cy="1480215"/>
            <a:chOff x="1568949" y="2530724"/>
            <a:chExt cx="2704312" cy="1480215"/>
          </a:xfrm>
        </p:grpSpPr>
        <p:sp>
          <p:nvSpPr>
            <p:cNvPr id="7" name="íSļíďe">
              <a:extLst>
                <a:ext uri="{FF2B5EF4-FFF2-40B4-BE49-F238E27FC236}">
                  <a16:creationId xmlns:a16="http://schemas.microsoft.com/office/drawing/2014/main" id="{D993D959-FFBC-48B4-94C8-070752D6AC22}"/>
                </a:ext>
              </a:extLst>
            </p:cNvPr>
            <p:cNvSpPr/>
            <p:nvPr/>
          </p:nvSpPr>
          <p:spPr>
            <a:xfrm>
              <a:off x="1568949" y="3633299"/>
              <a:ext cx="2704312" cy="377640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研究背景与动机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iSļïḍe">
              <a:extLst>
                <a:ext uri="{FF2B5EF4-FFF2-40B4-BE49-F238E27FC236}">
                  <a16:creationId xmlns:a16="http://schemas.microsoft.com/office/drawing/2014/main" id="{6C402A21-A8F1-4C59-B575-5AD003EAA5B0}"/>
                </a:ext>
              </a:extLst>
            </p:cNvPr>
            <p:cNvSpPr txBox="1"/>
            <p:nvPr/>
          </p:nvSpPr>
          <p:spPr>
            <a:xfrm>
              <a:off x="2424261" y="2530724"/>
              <a:ext cx="910042" cy="76921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</a:rPr>
                <a:t>01</a:t>
              </a:r>
              <a:endParaRPr lang="zh-CN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F426885-AA81-49CF-9927-181E97F3C28F}"/>
              </a:ext>
            </a:extLst>
          </p:cNvPr>
          <p:cNvGrpSpPr/>
          <p:nvPr/>
        </p:nvGrpSpPr>
        <p:grpSpPr>
          <a:xfrm>
            <a:off x="4665518" y="2103059"/>
            <a:ext cx="2704312" cy="1484245"/>
            <a:chOff x="4745515" y="2530724"/>
            <a:chExt cx="2704312" cy="1484245"/>
          </a:xfrm>
        </p:grpSpPr>
        <p:sp>
          <p:nvSpPr>
            <p:cNvPr id="13" name="íṩļíḑe">
              <a:extLst>
                <a:ext uri="{FF2B5EF4-FFF2-40B4-BE49-F238E27FC236}">
                  <a16:creationId xmlns:a16="http://schemas.microsoft.com/office/drawing/2014/main" id="{72C47F70-7581-42CA-9CEC-F148877136B1}"/>
                </a:ext>
              </a:extLst>
            </p:cNvPr>
            <p:cNvSpPr/>
            <p:nvPr/>
          </p:nvSpPr>
          <p:spPr>
            <a:xfrm>
              <a:off x="4745515" y="3637329"/>
              <a:ext cx="2704312" cy="377640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研究近况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iSļïḍe">
              <a:extLst>
                <a:ext uri="{FF2B5EF4-FFF2-40B4-BE49-F238E27FC236}">
                  <a16:creationId xmlns:a16="http://schemas.microsoft.com/office/drawing/2014/main" id="{C6353257-18B2-46E0-AE79-F77731294AE1}"/>
                </a:ext>
              </a:extLst>
            </p:cNvPr>
            <p:cNvSpPr txBox="1"/>
            <p:nvPr/>
          </p:nvSpPr>
          <p:spPr>
            <a:xfrm>
              <a:off x="5642649" y="2530724"/>
              <a:ext cx="910042" cy="76921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</a:rPr>
                <a:t>02</a:t>
              </a:r>
              <a:endParaRPr lang="zh-CN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EE86769-8CFC-4ECF-B138-6E339B2E8FCA}"/>
              </a:ext>
            </a:extLst>
          </p:cNvPr>
          <p:cNvGrpSpPr/>
          <p:nvPr/>
        </p:nvGrpSpPr>
        <p:grpSpPr>
          <a:xfrm>
            <a:off x="7842084" y="2103059"/>
            <a:ext cx="2704312" cy="1480215"/>
            <a:chOff x="7922081" y="2530724"/>
            <a:chExt cx="2704312" cy="1480215"/>
          </a:xfrm>
        </p:grpSpPr>
        <p:sp>
          <p:nvSpPr>
            <p:cNvPr id="39" name="îṡḷíḑe">
              <a:extLst>
                <a:ext uri="{FF2B5EF4-FFF2-40B4-BE49-F238E27FC236}">
                  <a16:creationId xmlns:a16="http://schemas.microsoft.com/office/drawing/2014/main" id="{5196CD91-7C2F-4102-85CC-E78EE83246B5}"/>
                </a:ext>
              </a:extLst>
            </p:cNvPr>
            <p:cNvSpPr/>
            <p:nvPr/>
          </p:nvSpPr>
          <p:spPr>
            <a:xfrm>
              <a:off x="7922081" y="3633299"/>
              <a:ext cx="2704312" cy="377640"/>
            </a:xfrm>
            <a:prstGeom prst="rect">
              <a:avLst/>
            </a:prstGeom>
            <a:noFill/>
            <a:ln w="762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</a:rPr>
                <a:t>整体思路</a:t>
              </a:r>
              <a:endParaRPr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iSļïḍe">
              <a:extLst>
                <a:ext uri="{FF2B5EF4-FFF2-40B4-BE49-F238E27FC236}">
                  <a16:creationId xmlns:a16="http://schemas.microsoft.com/office/drawing/2014/main" id="{9AA197D6-6393-4AD5-871F-4F4F796E092E}"/>
                </a:ext>
              </a:extLst>
            </p:cNvPr>
            <p:cNvSpPr txBox="1"/>
            <p:nvPr/>
          </p:nvSpPr>
          <p:spPr>
            <a:xfrm>
              <a:off x="8861037" y="2530724"/>
              <a:ext cx="910042" cy="76921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</a:rPr>
                <a:t>03</a:t>
              </a:r>
              <a:endParaRPr lang="zh-CN" altLang="en-US" sz="32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DA34287-90CE-4165-94D5-80D5FB903CD0}"/>
              </a:ext>
            </a:extLst>
          </p:cNvPr>
          <p:cNvGrpSpPr/>
          <p:nvPr/>
        </p:nvGrpSpPr>
        <p:grpSpPr>
          <a:xfrm>
            <a:off x="912628" y="4127272"/>
            <a:ext cx="10366744" cy="1480215"/>
            <a:chOff x="1433918" y="4127272"/>
            <a:chExt cx="10366744" cy="148021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83D5600-2172-4622-A185-01836D7FD546}"/>
                </a:ext>
              </a:extLst>
            </p:cNvPr>
            <p:cNvGrpSpPr/>
            <p:nvPr/>
          </p:nvGrpSpPr>
          <p:grpSpPr>
            <a:xfrm>
              <a:off x="1433918" y="4127272"/>
              <a:ext cx="2704312" cy="1480215"/>
              <a:chOff x="1433918" y="4597869"/>
              <a:chExt cx="2704312" cy="1480215"/>
            </a:xfrm>
          </p:grpSpPr>
          <p:sp>
            <p:nvSpPr>
              <p:cNvPr id="35" name="íSļíďe">
                <a:extLst>
                  <a:ext uri="{FF2B5EF4-FFF2-40B4-BE49-F238E27FC236}">
                    <a16:creationId xmlns:a16="http://schemas.microsoft.com/office/drawing/2014/main" id="{28D9CF85-5232-460A-8E22-423DA8DE4EF2}"/>
                  </a:ext>
                </a:extLst>
              </p:cNvPr>
              <p:cNvSpPr/>
              <p:nvPr/>
            </p:nvSpPr>
            <p:spPr>
              <a:xfrm>
                <a:off x="1433918" y="5700444"/>
                <a:ext cx="2704312" cy="377640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结果总结</a:t>
                </a:r>
                <a:endParaRPr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ļïḍe">
                <a:extLst>
                  <a:ext uri="{FF2B5EF4-FFF2-40B4-BE49-F238E27FC236}">
                    <a16:creationId xmlns:a16="http://schemas.microsoft.com/office/drawing/2014/main" id="{2016A691-F882-4ED3-B67F-336F82139237}"/>
                  </a:ext>
                </a:extLst>
              </p:cNvPr>
              <p:cNvSpPr txBox="1"/>
              <p:nvPr/>
            </p:nvSpPr>
            <p:spPr>
              <a:xfrm>
                <a:off x="2289230" y="4597869"/>
                <a:ext cx="910042" cy="76921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04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4F4D1E9-2010-4DCE-A7F1-62E903D48A4B}"/>
                </a:ext>
              </a:extLst>
            </p:cNvPr>
            <p:cNvGrpSpPr/>
            <p:nvPr/>
          </p:nvGrpSpPr>
          <p:grpSpPr>
            <a:xfrm>
              <a:off x="3988062" y="4127272"/>
              <a:ext cx="2704312" cy="1480215"/>
              <a:chOff x="4860667" y="4597869"/>
              <a:chExt cx="2704312" cy="1480215"/>
            </a:xfrm>
          </p:grpSpPr>
          <p:sp>
            <p:nvSpPr>
              <p:cNvPr id="42" name="íSļíďe">
                <a:extLst>
                  <a:ext uri="{FF2B5EF4-FFF2-40B4-BE49-F238E27FC236}">
                    <a16:creationId xmlns:a16="http://schemas.microsoft.com/office/drawing/2014/main" id="{B5870AD1-9A0A-4F00-B6AF-7DDB3C7A494E}"/>
                  </a:ext>
                </a:extLst>
              </p:cNvPr>
              <p:cNvSpPr/>
              <p:nvPr/>
            </p:nvSpPr>
            <p:spPr>
              <a:xfrm>
                <a:off x="4860667" y="5700444"/>
                <a:ext cx="2704312" cy="377640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虚拟仿真实验</a:t>
                </a:r>
                <a:endParaRPr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iSļïḍe">
                <a:extLst>
                  <a:ext uri="{FF2B5EF4-FFF2-40B4-BE49-F238E27FC236}">
                    <a16:creationId xmlns:a16="http://schemas.microsoft.com/office/drawing/2014/main" id="{5FC3E51E-E648-4598-A818-49D8B7399B83}"/>
                  </a:ext>
                </a:extLst>
              </p:cNvPr>
              <p:cNvSpPr txBox="1"/>
              <p:nvPr/>
            </p:nvSpPr>
            <p:spPr>
              <a:xfrm>
                <a:off x="5715979" y="4597869"/>
                <a:ext cx="910042" cy="76921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05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33A98F4-7234-46E6-9BAF-18154DCED0D8}"/>
                </a:ext>
              </a:extLst>
            </p:cNvPr>
            <p:cNvGrpSpPr/>
            <p:nvPr/>
          </p:nvGrpSpPr>
          <p:grpSpPr>
            <a:xfrm>
              <a:off x="6542206" y="4127272"/>
              <a:ext cx="2704312" cy="1480215"/>
              <a:chOff x="7897119" y="4554937"/>
              <a:chExt cx="2704312" cy="1480215"/>
            </a:xfrm>
          </p:grpSpPr>
          <p:sp>
            <p:nvSpPr>
              <p:cNvPr id="44" name="íSļíďe">
                <a:extLst>
                  <a:ext uri="{FF2B5EF4-FFF2-40B4-BE49-F238E27FC236}">
                    <a16:creationId xmlns:a16="http://schemas.microsoft.com/office/drawing/2014/main" id="{06C31B65-C890-4E1B-80D1-3100479C54A4}"/>
                  </a:ext>
                </a:extLst>
              </p:cNvPr>
              <p:cNvSpPr/>
              <p:nvPr/>
            </p:nvSpPr>
            <p:spPr>
              <a:xfrm>
                <a:off x="7897119" y="5657512"/>
                <a:ext cx="2704312" cy="377640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总结</a:t>
                </a:r>
                <a:endParaRPr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iSļïḍe">
                <a:extLst>
                  <a:ext uri="{FF2B5EF4-FFF2-40B4-BE49-F238E27FC236}">
                    <a16:creationId xmlns:a16="http://schemas.microsoft.com/office/drawing/2014/main" id="{15A499FC-BAA0-4AE1-AD45-F9FE9C141E0A}"/>
                  </a:ext>
                </a:extLst>
              </p:cNvPr>
              <p:cNvSpPr txBox="1"/>
              <p:nvPr/>
            </p:nvSpPr>
            <p:spPr>
              <a:xfrm>
                <a:off x="8752431" y="4554937"/>
                <a:ext cx="910042" cy="76921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06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1EA84AA-63A3-499F-94F2-5A7F1E9A3607}"/>
                </a:ext>
              </a:extLst>
            </p:cNvPr>
            <p:cNvGrpSpPr/>
            <p:nvPr/>
          </p:nvGrpSpPr>
          <p:grpSpPr>
            <a:xfrm>
              <a:off x="9096350" y="4127272"/>
              <a:ext cx="2704312" cy="1480215"/>
              <a:chOff x="7897119" y="4554937"/>
              <a:chExt cx="2704312" cy="1480215"/>
            </a:xfrm>
          </p:grpSpPr>
          <p:sp>
            <p:nvSpPr>
              <p:cNvPr id="33" name="íSļíďe">
                <a:extLst>
                  <a:ext uri="{FF2B5EF4-FFF2-40B4-BE49-F238E27FC236}">
                    <a16:creationId xmlns:a16="http://schemas.microsoft.com/office/drawing/2014/main" id="{8C53362E-73E3-4D87-B582-6A2112C34C0E}"/>
                  </a:ext>
                </a:extLst>
              </p:cNvPr>
              <p:cNvSpPr/>
              <p:nvPr/>
            </p:nvSpPr>
            <p:spPr>
              <a:xfrm>
                <a:off x="7897119" y="5657512"/>
                <a:ext cx="2704312" cy="377640"/>
              </a:xfrm>
              <a:prstGeom prst="rect">
                <a:avLst/>
              </a:prstGeom>
              <a:noFill/>
              <a:ln w="762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具体实施</a:t>
                </a:r>
                <a:endParaRPr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iSļïḍe">
                <a:extLst>
                  <a:ext uri="{FF2B5EF4-FFF2-40B4-BE49-F238E27FC236}">
                    <a16:creationId xmlns:a16="http://schemas.microsoft.com/office/drawing/2014/main" id="{4292991A-6101-456F-BC48-CC65B4ABB5BC}"/>
                  </a:ext>
                </a:extLst>
              </p:cNvPr>
              <p:cNvSpPr txBox="1"/>
              <p:nvPr/>
            </p:nvSpPr>
            <p:spPr>
              <a:xfrm>
                <a:off x="8752431" y="4554937"/>
                <a:ext cx="910042" cy="76921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accent1"/>
                    </a:solidFill>
                  </a:rPr>
                  <a:t>07</a:t>
                </a:r>
                <a:endParaRPr lang="zh-CN" altLang="en-US" sz="3200" b="1" dirty="0">
                  <a:solidFill>
                    <a:schemeClr val="accent1"/>
                  </a:solidFill>
                </a:endParaRP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345995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虚拟仿真实验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05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132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虚拟仿真实验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57D5B9-FC86-4BD6-A7DF-B2A357342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5" y="1438216"/>
            <a:ext cx="6204291" cy="3502295"/>
          </a:xfrm>
          <a:prstGeom prst="rect">
            <a:avLst/>
          </a:prstGeom>
        </p:spPr>
      </p:pic>
      <p:cxnSp>
        <p:nvCxnSpPr>
          <p:cNvPr id="34" name="íṡlîďé">
            <a:extLst>
              <a:ext uri="{FF2B5EF4-FFF2-40B4-BE49-F238E27FC236}">
                <a16:creationId xmlns:a16="http://schemas.microsoft.com/office/drawing/2014/main" id="{4C932C9F-BEA8-4ED2-B3A2-36A4580A00DE}"/>
              </a:ext>
            </a:extLst>
          </p:cNvPr>
          <p:cNvCxnSpPr>
            <a:stCxn id="47" idx="4"/>
            <a:endCxn id="49" idx="0"/>
          </p:cNvCxnSpPr>
          <p:nvPr/>
        </p:nvCxnSpPr>
        <p:spPr>
          <a:xfrm>
            <a:off x="7229292" y="2181525"/>
            <a:ext cx="0" cy="265066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íśḷiḍè">
            <a:extLst>
              <a:ext uri="{FF2B5EF4-FFF2-40B4-BE49-F238E27FC236}">
                <a16:creationId xmlns:a16="http://schemas.microsoft.com/office/drawing/2014/main" id="{BB462373-DA86-4066-9407-25174DB3DFC4}"/>
              </a:ext>
            </a:extLst>
          </p:cNvPr>
          <p:cNvSpPr txBox="1"/>
          <p:nvPr/>
        </p:nvSpPr>
        <p:spPr>
          <a:xfrm>
            <a:off x="7884599" y="1474451"/>
            <a:ext cx="3037749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根据实际用户分布，用高斯混合模型（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GMM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）模拟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个用户的平台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ïṣ1îḍé">
            <a:extLst>
              <a:ext uri="{FF2B5EF4-FFF2-40B4-BE49-F238E27FC236}">
                <a16:creationId xmlns:a16="http://schemas.microsoft.com/office/drawing/2014/main" id="{11A609D0-8073-4537-9202-265574EEBA51}"/>
              </a:ext>
            </a:extLst>
          </p:cNvPr>
          <p:cNvSpPr txBox="1"/>
          <p:nvPr/>
        </p:nvSpPr>
        <p:spPr>
          <a:xfrm>
            <a:off x="7884600" y="3076063"/>
            <a:ext cx="3037748" cy="854719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用训练好的模型来预测用户的隐私偏好分数，按序排列，分别从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25%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阈值切分用户群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í$1îḑè">
            <a:extLst>
              <a:ext uri="{FF2B5EF4-FFF2-40B4-BE49-F238E27FC236}">
                <a16:creationId xmlns:a16="http://schemas.microsoft.com/office/drawing/2014/main" id="{9C5ED483-E387-424B-AD4B-48668A47B058}"/>
              </a:ext>
            </a:extLst>
          </p:cNvPr>
          <p:cNvSpPr txBox="1"/>
          <p:nvPr/>
        </p:nvSpPr>
        <p:spPr>
          <a:xfrm>
            <a:off x="7884600" y="4832190"/>
            <a:ext cx="3037748" cy="67499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300" dirty="0"/>
              <a:t>模拟政策冲击，以三种方式“剔除”用户，然后观察用户群体心理社会特征的分布情况</a:t>
            </a:r>
            <a:endParaRPr lang="en-US" altLang="zh-CN" sz="1300" dirty="0"/>
          </a:p>
        </p:txBody>
      </p:sp>
      <p:sp>
        <p:nvSpPr>
          <p:cNvPr id="47" name="íşľiḓè">
            <a:extLst>
              <a:ext uri="{FF2B5EF4-FFF2-40B4-BE49-F238E27FC236}">
                <a16:creationId xmlns:a16="http://schemas.microsoft.com/office/drawing/2014/main" id="{DB099BFF-5A75-426C-8986-1DD0CD43992E}"/>
              </a:ext>
            </a:extLst>
          </p:cNvPr>
          <p:cNvSpPr/>
          <p:nvPr/>
        </p:nvSpPr>
        <p:spPr>
          <a:xfrm>
            <a:off x="6891792" y="1506520"/>
            <a:ext cx="675000" cy="675005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48" name="iṡ1ïḍe">
            <a:extLst>
              <a:ext uri="{FF2B5EF4-FFF2-40B4-BE49-F238E27FC236}">
                <a16:creationId xmlns:a16="http://schemas.microsoft.com/office/drawing/2014/main" id="{F72FE121-BCDD-4EC1-AB6D-7C756DE6E2CC}"/>
              </a:ext>
            </a:extLst>
          </p:cNvPr>
          <p:cNvSpPr/>
          <p:nvPr/>
        </p:nvSpPr>
        <p:spPr>
          <a:xfrm>
            <a:off x="6891792" y="3198287"/>
            <a:ext cx="675000" cy="675005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49" name="iṡ1îďé">
            <a:extLst>
              <a:ext uri="{FF2B5EF4-FFF2-40B4-BE49-F238E27FC236}">
                <a16:creationId xmlns:a16="http://schemas.microsoft.com/office/drawing/2014/main" id="{ACA572C6-43EA-453D-B12B-EC9EC6730BA4}"/>
              </a:ext>
            </a:extLst>
          </p:cNvPr>
          <p:cNvSpPr/>
          <p:nvPr/>
        </p:nvSpPr>
        <p:spPr>
          <a:xfrm>
            <a:off x="6891792" y="4832185"/>
            <a:ext cx="675000" cy="675005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cxnSp>
        <p:nvCxnSpPr>
          <p:cNvPr id="50" name="iṩļiḓé">
            <a:extLst>
              <a:ext uri="{FF2B5EF4-FFF2-40B4-BE49-F238E27FC236}">
                <a16:creationId xmlns:a16="http://schemas.microsoft.com/office/drawing/2014/main" id="{C9D36E1A-3931-407A-BCDD-73A5373991D0}"/>
              </a:ext>
            </a:extLst>
          </p:cNvPr>
          <p:cNvCxnSpPr/>
          <p:nvPr/>
        </p:nvCxnSpPr>
        <p:spPr>
          <a:xfrm>
            <a:off x="7948099" y="2784826"/>
            <a:ext cx="144115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îṩ1ïḋe">
            <a:extLst>
              <a:ext uri="{FF2B5EF4-FFF2-40B4-BE49-F238E27FC236}">
                <a16:creationId xmlns:a16="http://schemas.microsoft.com/office/drawing/2014/main" id="{9ED92EA1-234F-4B07-B3CF-5DE3ED52F9E5}"/>
              </a:ext>
            </a:extLst>
          </p:cNvPr>
          <p:cNvCxnSpPr/>
          <p:nvPr/>
        </p:nvCxnSpPr>
        <p:spPr>
          <a:xfrm>
            <a:off x="7948099" y="4489294"/>
            <a:ext cx="144115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E454DF16-489D-44D6-8474-8B631AEF06A8}"/>
              </a:ext>
            </a:extLst>
          </p:cNvPr>
          <p:cNvSpPr txBox="1"/>
          <p:nvPr/>
        </p:nvSpPr>
        <p:spPr>
          <a:xfrm>
            <a:off x="669924" y="5276357"/>
            <a:ext cx="4474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Notes. (a) Low-risk policy shock. (b) Medium-risk policy shock. </a:t>
            </a:r>
            <a:r>
              <a:rPr lang="en-US" altLang="zh-CN" sz="1200" dirty="0"/>
              <a:t>	</a:t>
            </a:r>
            <a:r>
              <a:rPr lang="zh-CN" altLang="en-US" sz="1200" dirty="0"/>
              <a:t>(c) High-risk policy shock.</a:t>
            </a: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A46E514-73A5-4807-87C3-6C26359413A4}"/>
              </a:ext>
            </a:extLst>
          </p:cNvPr>
          <p:cNvSpPr/>
          <p:nvPr/>
        </p:nvSpPr>
        <p:spPr>
          <a:xfrm>
            <a:off x="7137714" y="1536821"/>
            <a:ext cx="183154" cy="609685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801400F0-C3BF-42CF-A959-976E650A4ECB}"/>
              </a:ext>
            </a:extLst>
          </p:cNvPr>
          <p:cNvSpPr/>
          <p:nvPr/>
        </p:nvSpPr>
        <p:spPr>
          <a:xfrm>
            <a:off x="7030064" y="3230946"/>
            <a:ext cx="398453" cy="609685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253E97CD-1A57-41B8-96C5-62DBA453BA9D}"/>
              </a:ext>
            </a:extLst>
          </p:cNvPr>
          <p:cNvSpPr/>
          <p:nvPr/>
        </p:nvSpPr>
        <p:spPr>
          <a:xfrm>
            <a:off x="7049163" y="4864844"/>
            <a:ext cx="360254" cy="609685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3617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ṩlïḋe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政策冲击后用户心理社会特征分布</a:t>
            </a:r>
          </a:p>
        </p:txBody>
      </p:sp>
      <p:sp>
        <p:nvSpPr>
          <p:cNvPr id="4" name="iŝļîď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A94D4-1E16-4E2C-96F0-EB700DF86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5" y="1217098"/>
            <a:ext cx="4741921" cy="54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E3689B-6BE8-48AE-8DF9-43F248505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2" y="1863256"/>
            <a:ext cx="6352990" cy="100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C22807-46A9-4734-871B-C4E170A36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2" y="4416128"/>
            <a:ext cx="6798663" cy="9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3038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ṩlïḋe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政策冲击后用户心理社会特征分布</a:t>
            </a:r>
          </a:p>
        </p:txBody>
      </p:sp>
      <p:sp>
        <p:nvSpPr>
          <p:cNvPr id="4" name="iŝļîď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C9AE69-8732-42A4-886D-02B842491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20" y="1166648"/>
            <a:ext cx="5189961" cy="55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45C0A1E-E403-4820-A6B0-B06F741E333B}"/>
              </a:ext>
            </a:extLst>
          </p:cNvPr>
          <p:cNvSpPr txBox="1"/>
          <p:nvPr/>
        </p:nvSpPr>
        <p:spPr>
          <a:xfrm>
            <a:off x="109759" y="5978853"/>
            <a:ext cx="60949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Notes. (a) Personality. (b) Economic thinking. (c) Emotion status.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58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ṩlïḋe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政策冲击后用户心理社会特征分布</a:t>
            </a:r>
          </a:p>
        </p:txBody>
      </p:sp>
      <p:sp>
        <p:nvSpPr>
          <p:cNvPr id="4" name="iŝļîď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D7154E-DA6A-4D56-89FE-6CB7ACD90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412" y="1185567"/>
            <a:ext cx="5417177" cy="55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4E2E6EB-2ABF-4F9C-9888-EC67B9327CB5}"/>
              </a:ext>
            </a:extLst>
          </p:cNvPr>
          <p:cNvSpPr txBox="1"/>
          <p:nvPr/>
        </p:nvSpPr>
        <p:spPr>
          <a:xfrm>
            <a:off x="117520" y="5810398"/>
            <a:ext cx="60949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dirty="0"/>
              <a:t>Notes</a:t>
            </a:r>
            <a:r>
              <a:rPr lang="en-US" altLang="zh-CN" sz="1050" dirty="0"/>
              <a:t>. </a:t>
            </a:r>
            <a:r>
              <a:rPr lang="zh-CN" altLang="en-US" sz="1050" dirty="0"/>
              <a:t>(a) Age. (b) Income. (c) Education. (d) Gender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540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总结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06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603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ṩlïḋe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该文章一个意义</a:t>
            </a:r>
          </a:p>
        </p:txBody>
      </p:sp>
      <p:sp>
        <p:nvSpPr>
          <p:cNvPr id="4" name="iŝļîď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6" name="íśḷiḍè">
            <a:extLst>
              <a:ext uri="{FF2B5EF4-FFF2-40B4-BE49-F238E27FC236}">
                <a16:creationId xmlns:a16="http://schemas.microsoft.com/office/drawing/2014/main" id="{C963735E-7D3F-4514-822E-56FE46ECC631}"/>
              </a:ext>
            </a:extLst>
          </p:cNvPr>
          <p:cNvSpPr txBox="1"/>
          <p:nvPr/>
        </p:nvSpPr>
        <p:spPr>
          <a:xfrm>
            <a:off x="544175" y="1405083"/>
            <a:ext cx="3390898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或者说该文章在实际生产生活中有哪些用途：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íśḷiḍè">
            <a:extLst>
              <a:ext uri="{FF2B5EF4-FFF2-40B4-BE49-F238E27FC236}">
                <a16:creationId xmlns:a16="http://schemas.microsoft.com/office/drawing/2014/main" id="{4413CB61-65F8-43B8-AAF9-0EF05CDC6404}"/>
              </a:ext>
            </a:extLst>
          </p:cNvPr>
          <p:cNvSpPr txBox="1"/>
          <p:nvPr/>
        </p:nvSpPr>
        <p:spPr>
          <a:xfrm>
            <a:off x="2386639" y="1942162"/>
            <a:ext cx="7041140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、企业平台，掌握用户隐私偏好后，通过指定更贴合需求的政策，提升用户信任度与粘性；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íśḷiḍè">
            <a:extLst>
              <a:ext uri="{FF2B5EF4-FFF2-40B4-BE49-F238E27FC236}">
                <a16:creationId xmlns:a16="http://schemas.microsoft.com/office/drawing/2014/main" id="{1591D0A5-91CC-4C51-81DF-939F6999C326}"/>
              </a:ext>
            </a:extLst>
          </p:cNvPr>
          <p:cNvSpPr txBox="1"/>
          <p:nvPr/>
        </p:nvSpPr>
        <p:spPr>
          <a:xfrm>
            <a:off x="2386639" y="2772971"/>
            <a:ext cx="7041140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、企业平台，广告投放、内容推荐，尊重隐私的同时，提高运营效率和商业收益；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íśḷiḍè">
            <a:extLst>
              <a:ext uri="{FF2B5EF4-FFF2-40B4-BE49-F238E27FC236}">
                <a16:creationId xmlns:a16="http://schemas.microsoft.com/office/drawing/2014/main" id="{52F1C293-0D73-4934-BD29-5215AE487638}"/>
              </a:ext>
            </a:extLst>
          </p:cNvPr>
          <p:cNvSpPr txBox="1"/>
          <p:nvPr/>
        </p:nvSpPr>
        <p:spPr>
          <a:xfrm>
            <a:off x="2386639" y="3603779"/>
            <a:ext cx="7041140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、辅助政策制定者制定法规，提前了解政策落地对用户群体的一个影响，避免一些漏洞或者歧视性问题的出现；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íśḷiḍè">
            <a:extLst>
              <a:ext uri="{FF2B5EF4-FFF2-40B4-BE49-F238E27FC236}">
                <a16:creationId xmlns:a16="http://schemas.microsoft.com/office/drawing/2014/main" id="{408E234C-9AC1-4C35-9D7C-8BE2FEA2082A}"/>
              </a:ext>
            </a:extLst>
          </p:cNvPr>
          <p:cNvSpPr txBox="1"/>
          <p:nvPr/>
        </p:nvSpPr>
        <p:spPr>
          <a:xfrm>
            <a:off x="2386639" y="4434587"/>
            <a:ext cx="7041140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、平台能够预测用户的隐私偏好之后，可以提供更全面的用户隐私偏好设置建议，提醒消费之保护个人隐私，避免个人信息过度曝光；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íśḷiḍè">
            <a:extLst>
              <a:ext uri="{FF2B5EF4-FFF2-40B4-BE49-F238E27FC236}">
                <a16:creationId xmlns:a16="http://schemas.microsoft.com/office/drawing/2014/main" id="{0C1324EE-F5F3-4E6F-88DD-962A3AF30A0E}"/>
              </a:ext>
            </a:extLst>
          </p:cNvPr>
          <p:cNvSpPr txBox="1"/>
          <p:nvPr/>
        </p:nvSpPr>
        <p:spPr>
          <a:xfrm>
            <a:off x="2386639" y="5265396"/>
            <a:ext cx="7041140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、了解用户隐私偏好的一个新的数据来源。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60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ṩlïḋe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该文章一个意义</a:t>
            </a:r>
          </a:p>
        </p:txBody>
      </p:sp>
      <p:sp>
        <p:nvSpPr>
          <p:cNvPr id="4" name="iŝļîď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6" name="íśḷiḍè">
            <a:extLst>
              <a:ext uri="{FF2B5EF4-FFF2-40B4-BE49-F238E27FC236}">
                <a16:creationId xmlns:a16="http://schemas.microsoft.com/office/drawing/2014/main" id="{C963735E-7D3F-4514-822E-56FE46ECC631}"/>
              </a:ext>
            </a:extLst>
          </p:cNvPr>
          <p:cNvSpPr txBox="1"/>
          <p:nvPr/>
        </p:nvSpPr>
        <p:spPr>
          <a:xfrm>
            <a:off x="544175" y="1405083"/>
            <a:ext cx="3390898" cy="73914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存在的问题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íśḷiḍè">
            <a:extLst>
              <a:ext uri="{FF2B5EF4-FFF2-40B4-BE49-F238E27FC236}">
                <a16:creationId xmlns:a16="http://schemas.microsoft.com/office/drawing/2014/main" id="{4413CB61-65F8-43B8-AAF9-0EF05CDC6404}"/>
              </a:ext>
            </a:extLst>
          </p:cNvPr>
          <p:cNvSpPr txBox="1"/>
          <p:nvPr/>
        </p:nvSpPr>
        <p:spPr>
          <a:xfrm>
            <a:off x="2315805" y="2307920"/>
            <a:ext cx="7041140" cy="8280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我有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，我只看别人，不发动态呢？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2" name="íśḷiḍè">
            <a:extLst>
              <a:ext uri="{FF2B5EF4-FFF2-40B4-BE49-F238E27FC236}">
                <a16:creationId xmlns:a16="http://schemas.microsoft.com/office/drawing/2014/main" id="{EBF06217-027B-4F0B-960B-9B204D34D6EC}"/>
              </a:ext>
            </a:extLst>
          </p:cNvPr>
          <p:cNvSpPr txBox="1"/>
          <p:nvPr/>
        </p:nvSpPr>
        <p:spPr>
          <a:xfrm>
            <a:off x="2315805" y="4624831"/>
            <a:ext cx="7041140" cy="8280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实际上这部分人的数量也会占平台用户</a:t>
            </a:r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相当大的一部分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，在设计框架时必须考虑这些</a:t>
            </a:r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活动水平低或者根本没有活动的用户群体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，这样在实际生产分析中才更有应用价值。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íśḷiḍè">
            <a:extLst>
              <a:ext uri="{FF2B5EF4-FFF2-40B4-BE49-F238E27FC236}">
                <a16:creationId xmlns:a16="http://schemas.microsoft.com/office/drawing/2014/main" id="{3E6A0B0F-3F99-4084-A418-9AB597AB600C}"/>
              </a:ext>
            </a:extLst>
          </p:cNvPr>
          <p:cNvSpPr txBox="1"/>
          <p:nvPr/>
        </p:nvSpPr>
        <p:spPr>
          <a:xfrm>
            <a:off x="2315805" y="3466375"/>
            <a:ext cx="7041140" cy="828086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示例</a:t>
            </a:r>
            <a:r>
              <a:rPr lang="en-US" altLang="zh-CN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我有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，但是我只是偶尔（一年一篇）发动态呢？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74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具体实施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07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746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E88B74A-07C6-4FF2-90FF-6CABEAF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166C996-DC7D-4D1C-8408-D836241B1E23}"/>
              </a:ext>
            </a:extLst>
          </p:cNvPr>
          <p:cNvSpPr/>
          <p:nvPr/>
        </p:nvSpPr>
        <p:spPr>
          <a:xfrm>
            <a:off x="971550" y="2593563"/>
            <a:ext cx="10439400" cy="426443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影响人类隐私偏好和决策的人类特征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6" name="îṩlïḑé">
            <a:extLst>
              <a:ext uri="{FF2B5EF4-FFF2-40B4-BE49-F238E27FC236}">
                <a16:creationId xmlns:a16="http://schemas.microsoft.com/office/drawing/2014/main" id="{3F811180-E0BA-44B7-B052-AD8B93F5B790}"/>
              </a:ext>
            </a:extLst>
          </p:cNvPr>
          <p:cNvGrpSpPr/>
          <p:nvPr/>
        </p:nvGrpSpPr>
        <p:grpSpPr>
          <a:xfrm>
            <a:off x="781050" y="1330142"/>
            <a:ext cx="10629900" cy="3769675"/>
            <a:chOff x="781050" y="1330142"/>
            <a:chExt cx="10629900" cy="3769675"/>
          </a:xfrm>
        </p:grpSpPr>
        <p:cxnSp>
          <p:nvCxnSpPr>
            <p:cNvPr id="47" name="îṡ1ídê">
              <a:extLst>
                <a:ext uri="{FF2B5EF4-FFF2-40B4-BE49-F238E27FC236}">
                  <a16:creationId xmlns:a16="http://schemas.microsoft.com/office/drawing/2014/main" id="{09086F54-CD08-4999-9C13-ADEBB66483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ïSḻïďê">
              <a:extLst>
                <a:ext uri="{FF2B5EF4-FFF2-40B4-BE49-F238E27FC236}">
                  <a16:creationId xmlns:a16="http://schemas.microsoft.com/office/drawing/2014/main" id="{F463A6DD-0717-4EED-81D5-FAD9E232DB8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4369" y="4236497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ïṩļíḓe">
              <a:extLst>
                <a:ext uri="{FF2B5EF4-FFF2-40B4-BE49-F238E27FC236}">
                  <a16:creationId xmlns:a16="http://schemas.microsoft.com/office/drawing/2014/main" id="{A6BB5E1C-4781-4440-884C-D5007137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422484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ísļîḓe">
              <a:extLst>
                <a:ext uri="{FF2B5EF4-FFF2-40B4-BE49-F238E27FC236}">
                  <a16:creationId xmlns:a16="http://schemas.microsoft.com/office/drawing/2014/main" id="{097AD568-B2D2-4E75-A6F1-3BF71D3B5CF4}"/>
                </a:ext>
              </a:extLst>
            </p:cNvPr>
            <p:cNvCxnSpPr>
              <a:cxnSpLocks/>
            </p:cNvCxnSpPr>
            <p:nvPr/>
          </p:nvCxnSpPr>
          <p:spPr>
            <a:xfrm>
              <a:off x="1705718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ṧḻïḓé">
              <a:extLst>
                <a:ext uri="{FF2B5EF4-FFF2-40B4-BE49-F238E27FC236}">
                  <a16:creationId xmlns:a16="http://schemas.microsoft.com/office/drawing/2014/main" id="{557BA49B-2971-4922-BD13-8FB5974E0CE2}"/>
                </a:ext>
              </a:extLst>
            </p:cNvPr>
            <p:cNvCxnSpPr>
              <a:cxnSpLocks/>
            </p:cNvCxnSpPr>
            <p:nvPr/>
          </p:nvCxnSpPr>
          <p:spPr>
            <a:xfrm>
              <a:off x="1700413" y="4205601"/>
              <a:ext cx="87863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íṩļíḑé">
              <a:extLst>
                <a:ext uri="{FF2B5EF4-FFF2-40B4-BE49-F238E27FC236}">
                  <a16:creationId xmlns:a16="http://schemas.microsoft.com/office/drawing/2014/main" id="{78C93153-7333-43D2-90E2-80DA13D94D15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1100"/>
              <a:ext cx="429474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íşļiďê">
              <a:extLst>
                <a:ext uri="{FF2B5EF4-FFF2-40B4-BE49-F238E27FC236}">
                  <a16:creationId xmlns:a16="http://schemas.microsoft.com/office/drawing/2014/main" id="{21A8B511-5BBB-485D-9BC3-F7687259B14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6096000" y="1988118"/>
              <a:ext cx="2" cy="461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ḷíḑé">
              <a:extLst>
                <a:ext uri="{FF2B5EF4-FFF2-40B4-BE49-F238E27FC236}">
                  <a16:creationId xmlns:a16="http://schemas.microsoft.com/office/drawing/2014/main" id="{E56AA54B-2D85-436D-B8E4-843AF0680E1A}"/>
                </a:ext>
              </a:extLst>
            </p:cNvPr>
            <p:cNvSpPr>
              <a:spLocks/>
            </p:cNvSpPr>
            <p:nvPr/>
          </p:nvSpPr>
          <p:spPr>
            <a:xfrm>
              <a:off x="3023956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人口统计特征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（私人信息）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isḷïḋè">
              <a:extLst>
                <a:ext uri="{FF2B5EF4-FFF2-40B4-BE49-F238E27FC236}">
                  <a16:creationId xmlns:a16="http://schemas.microsoft.com/office/drawing/2014/main" id="{BE2DE47E-9269-4C81-BB3B-48FEDB59A175}"/>
                </a:ext>
              </a:extLst>
            </p:cNvPr>
            <p:cNvSpPr>
              <a:spLocks/>
            </p:cNvSpPr>
            <p:nvPr/>
          </p:nvSpPr>
          <p:spPr>
            <a:xfrm>
              <a:off x="7318705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心理社会特征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（公共数据）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ïSlíḑè">
              <a:extLst>
                <a:ext uri="{FF2B5EF4-FFF2-40B4-BE49-F238E27FC236}">
                  <a16:creationId xmlns:a16="http://schemas.microsoft.com/office/drawing/2014/main" id="{A5DB6F0F-47BF-440F-8C81-A998DC68E1B4}"/>
                </a:ext>
              </a:extLst>
            </p:cNvPr>
            <p:cNvSpPr>
              <a:spLocks/>
            </p:cNvSpPr>
            <p:nvPr/>
          </p:nvSpPr>
          <p:spPr>
            <a:xfrm>
              <a:off x="781050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年龄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iśḷïdê">
              <a:extLst>
                <a:ext uri="{FF2B5EF4-FFF2-40B4-BE49-F238E27FC236}">
                  <a16:creationId xmlns:a16="http://schemas.microsoft.com/office/drawing/2014/main" id="{20BDEE7B-BD8A-4CC5-A9B1-24366AE996A6}"/>
                </a:ext>
              </a:extLst>
            </p:cNvPr>
            <p:cNvSpPr>
              <a:spLocks/>
            </p:cNvSpPr>
            <p:nvPr/>
          </p:nvSpPr>
          <p:spPr>
            <a:xfrm>
              <a:off x="3023956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性别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ś1îďé">
              <a:extLst>
                <a:ext uri="{FF2B5EF4-FFF2-40B4-BE49-F238E27FC236}">
                  <a16:creationId xmlns:a16="http://schemas.microsoft.com/office/drawing/2014/main" id="{CC2FEA70-9B58-4589-8992-8E50AE72CF15}"/>
                </a:ext>
              </a:extLst>
            </p:cNvPr>
            <p:cNvSpPr>
              <a:spLocks/>
            </p:cNvSpPr>
            <p:nvPr/>
          </p:nvSpPr>
          <p:spPr>
            <a:xfrm>
              <a:off x="7318705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教育程度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ŝliďé">
              <a:extLst>
                <a:ext uri="{FF2B5EF4-FFF2-40B4-BE49-F238E27FC236}">
                  <a16:creationId xmlns:a16="http://schemas.microsoft.com/office/drawing/2014/main" id="{889F0BA2-FB05-4789-BF81-7C3ED3AEC0EF}"/>
                </a:ext>
              </a:extLst>
            </p:cNvPr>
            <p:cNvSpPr>
              <a:spLocks/>
            </p:cNvSpPr>
            <p:nvPr/>
          </p:nvSpPr>
          <p:spPr>
            <a:xfrm>
              <a:off x="9561612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职业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íṣ1iḍé">
              <a:extLst>
                <a:ext uri="{FF2B5EF4-FFF2-40B4-BE49-F238E27FC236}">
                  <a16:creationId xmlns:a16="http://schemas.microsoft.com/office/drawing/2014/main" id="{0B1952E5-643F-46AB-AE22-833A2CDAD5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8751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iŝlîḍè">
              <a:extLst>
                <a:ext uri="{FF2B5EF4-FFF2-40B4-BE49-F238E27FC236}">
                  <a16:creationId xmlns:a16="http://schemas.microsoft.com/office/drawing/2014/main" id="{88BBE704-BCFE-48EA-A37E-AACD0846A796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2481774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îś1íḓê">
              <a:extLst>
                <a:ext uri="{FF2B5EF4-FFF2-40B4-BE49-F238E27FC236}">
                  <a16:creationId xmlns:a16="http://schemas.microsoft.com/office/drawing/2014/main" id="{0AF5CBE2-DDE4-452B-8A66-90B57E8D3D78}"/>
                </a:ext>
              </a:extLst>
            </p:cNvPr>
            <p:cNvSpPr>
              <a:spLocks/>
            </p:cNvSpPr>
            <p:nvPr/>
          </p:nvSpPr>
          <p:spPr>
            <a:xfrm>
              <a:off x="5171331" y="1330142"/>
              <a:ext cx="1849338" cy="657975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人类特征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śľïḍé">
              <a:extLst>
                <a:ext uri="{FF2B5EF4-FFF2-40B4-BE49-F238E27FC236}">
                  <a16:creationId xmlns:a16="http://schemas.microsoft.com/office/drawing/2014/main" id="{B311C2F2-A770-4E4D-A6B3-9D4340F5FB7A}"/>
                </a:ext>
              </a:extLst>
            </p:cNvPr>
            <p:cNvSpPr/>
            <p:nvPr/>
          </p:nvSpPr>
          <p:spPr>
            <a:xfrm>
              <a:off x="6058238" y="2449267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şľïḑé">
              <a:extLst>
                <a:ext uri="{FF2B5EF4-FFF2-40B4-BE49-F238E27FC236}">
                  <a16:creationId xmlns:a16="http://schemas.microsoft.com/office/drawing/2014/main" id="{4F4DFF11-7B5F-4A44-A0EB-7D7BB0FA6101}"/>
                </a:ext>
              </a:extLst>
            </p:cNvPr>
            <p:cNvSpPr/>
            <p:nvPr/>
          </p:nvSpPr>
          <p:spPr>
            <a:xfrm>
              <a:off x="391707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şḻidè">
              <a:extLst>
                <a:ext uri="{FF2B5EF4-FFF2-40B4-BE49-F238E27FC236}">
                  <a16:creationId xmlns:a16="http://schemas.microsoft.com/office/drawing/2014/main" id="{A37EAAE5-47C3-46F0-8F1B-868CFC87A891}"/>
                </a:ext>
              </a:extLst>
            </p:cNvPr>
            <p:cNvSpPr/>
            <p:nvPr/>
          </p:nvSpPr>
          <p:spPr>
            <a:xfrm>
              <a:off x="8205612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sḷiḓê">
              <a:extLst>
                <a:ext uri="{FF2B5EF4-FFF2-40B4-BE49-F238E27FC236}">
                  <a16:creationId xmlns:a16="http://schemas.microsoft.com/office/drawing/2014/main" id="{C11AE4C3-810B-4860-BD0E-4C78FBEED40B}"/>
                </a:ext>
              </a:extLst>
            </p:cNvPr>
            <p:cNvSpPr/>
            <p:nvPr/>
          </p:nvSpPr>
          <p:spPr>
            <a:xfrm>
              <a:off x="3910863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ṩľíḓè">
              <a:extLst>
                <a:ext uri="{FF2B5EF4-FFF2-40B4-BE49-F238E27FC236}">
                  <a16:creationId xmlns:a16="http://schemas.microsoft.com/office/drawing/2014/main" id="{B249BAFA-868D-42E3-824E-2C132C73F442}"/>
                </a:ext>
              </a:extLst>
            </p:cNvPr>
            <p:cNvSpPr/>
            <p:nvPr/>
          </p:nvSpPr>
          <p:spPr>
            <a:xfrm>
              <a:off x="8205612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i$ḷíďe">
              <a:extLst>
                <a:ext uri="{FF2B5EF4-FFF2-40B4-BE49-F238E27FC236}">
                  <a16:creationId xmlns:a16="http://schemas.microsoft.com/office/drawing/2014/main" id="{0288D6D0-305F-4C1B-B731-95A4DA681DAD}"/>
                </a:ext>
              </a:extLst>
            </p:cNvPr>
            <p:cNvSpPr/>
            <p:nvPr/>
          </p:nvSpPr>
          <p:spPr>
            <a:xfrm>
              <a:off x="1667957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slîdè">
              <a:extLst>
                <a:ext uri="{FF2B5EF4-FFF2-40B4-BE49-F238E27FC236}">
                  <a16:creationId xmlns:a16="http://schemas.microsoft.com/office/drawing/2014/main" id="{C94F1554-9E39-4E75-B2C3-E802B6B88770}"/>
                </a:ext>
              </a:extLst>
            </p:cNvPr>
            <p:cNvSpPr/>
            <p:nvPr/>
          </p:nvSpPr>
          <p:spPr>
            <a:xfrm>
              <a:off x="1044851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íşļiďê">
            <a:extLst>
              <a:ext uri="{FF2B5EF4-FFF2-40B4-BE49-F238E27FC236}">
                <a16:creationId xmlns:a16="http://schemas.microsoft.com/office/drawing/2014/main" id="{519AE3EC-AD0A-467B-AE20-EB18B246AA6F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3948625" y="3389632"/>
            <a:ext cx="6215" cy="7782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îś1îďé">
            <a:extLst>
              <a:ext uri="{FF2B5EF4-FFF2-40B4-BE49-F238E27FC236}">
                <a16:creationId xmlns:a16="http://schemas.microsoft.com/office/drawing/2014/main" id="{4563C47E-084E-419E-838A-6B12A7B37C1B}"/>
              </a:ext>
            </a:extLst>
          </p:cNvPr>
          <p:cNvSpPr>
            <a:spLocks/>
          </p:cNvSpPr>
          <p:nvPr/>
        </p:nvSpPr>
        <p:spPr>
          <a:xfrm>
            <a:off x="5168910" y="4464742"/>
            <a:ext cx="1849338" cy="65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种族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0" name="ïṩļíḓe">
            <a:extLst>
              <a:ext uri="{FF2B5EF4-FFF2-40B4-BE49-F238E27FC236}">
                <a16:creationId xmlns:a16="http://schemas.microsoft.com/office/drawing/2014/main" id="{A19B6970-5B2A-4185-AEEF-65D8ADB15FAE}"/>
              </a:ext>
            </a:extLst>
          </p:cNvPr>
          <p:cNvCxnSpPr>
            <a:cxnSpLocks/>
          </p:cNvCxnSpPr>
          <p:nvPr/>
        </p:nvCxnSpPr>
        <p:spPr>
          <a:xfrm>
            <a:off x="6096000" y="4224843"/>
            <a:ext cx="0" cy="239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îşľïḑé">
            <a:extLst>
              <a:ext uri="{FF2B5EF4-FFF2-40B4-BE49-F238E27FC236}">
                <a16:creationId xmlns:a16="http://schemas.microsoft.com/office/drawing/2014/main" id="{1CB54620-A8F0-474E-9D5F-3DD2FAF69A55}"/>
              </a:ext>
            </a:extLst>
          </p:cNvPr>
          <p:cNvSpPr/>
          <p:nvPr/>
        </p:nvSpPr>
        <p:spPr>
          <a:xfrm>
            <a:off x="6064454" y="4167839"/>
            <a:ext cx="75524" cy="7552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44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研究背景与动机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DE88B74A-07C6-4FF2-90FF-6CABEAF0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E166C996-DC7D-4D1C-8408-D836241B1E23}"/>
              </a:ext>
            </a:extLst>
          </p:cNvPr>
          <p:cNvSpPr/>
          <p:nvPr/>
        </p:nvSpPr>
        <p:spPr>
          <a:xfrm>
            <a:off x="971550" y="2593563"/>
            <a:ext cx="10439400" cy="426443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1íd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影响人类隐私偏好和决策的人类特征</a:t>
            </a:r>
          </a:p>
        </p:txBody>
      </p:sp>
      <p:sp>
        <p:nvSpPr>
          <p:cNvPr id="4" name="ïṣlíd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6" name="îṩlïḑé">
            <a:extLst>
              <a:ext uri="{FF2B5EF4-FFF2-40B4-BE49-F238E27FC236}">
                <a16:creationId xmlns:a16="http://schemas.microsoft.com/office/drawing/2014/main" id="{3F811180-E0BA-44B7-B052-AD8B93F5B790}"/>
              </a:ext>
            </a:extLst>
          </p:cNvPr>
          <p:cNvGrpSpPr/>
          <p:nvPr/>
        </p:nvGrpSpPr>
        <p:grpSpPr>
          <a:xfrm>
            <a:off x="781050" y="1330142"/>
            <a:ext cx="10629900" cy="3769675"/>
            <a:chOff x="781050" y="1330142"/>
            <a:chExt cx="10629900" cy="3769675"/>
          </a:xfrm>
        </p:grpSpPr>
        <p:cxnSp>
          <p:nvCxnSpPr>
            <p:cNvPr id="47" name="îṡ1ídê">
              <a:extLst>
                <a:ext uri="{FF2B5EF4-FFF2-40B4-BE49-F238E27FC236}">
                  <a16:creationId xmlns:a16="http://schemas.microsoft.com/office/drawing/2014/main" id="{09086F54-CD08-4999-9C13-ADEBB66483D3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ïSḻïďê">
              <a:extLst>
                <a:ext uri="{FF2B5EF4-FFF2-40B4-BE49-F238E27FC236}">
                  <a16:creationId xmlns:a16="http://schemas.microsoft.com/office/drawing/2014/main" id="{F463A6DD-0717-4EED-81D5-FAD9E232DB8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4369" y="4236497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ïṩļíḓe">
              <a:extLst>
                <a:ext uri="{FF2B5EF4-FFF2-40B4-BE49-F238E27FC236}">
                  <a16:creationId xmlns:a16="http://schemas.microsoft.com/office/drawing/2014/main" id="{A6BB5E1C-4781-4440-884C-D5007137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422484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ísļîḓe">
              <a:extLst>
                <a:ext uri="{FF2B5EF4-FFF2-40B4-BE49-F238E27FC236}">
                  <a16:creationId xmlns:a16="http://schemas.microsoft.com/office/drawing/2014/main" id="{097AD568-B2D2-4E75-A6F1-3BF71D3B5CF4}"/>
                </a:ext>
              </a:extLst>
            </p:cNvPr>
            <p:cNvCxnSpPr>
              <a:cxnSpLocks/>
            </p:cNvCxnSpPr>
            <p:nvPr/>
          </p:nvCxnSpPr>
          <p:spPr>
            <a:xfrm>
              <a:off x="1705718" y="4243363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ṧḻïḓé">
              <a:extLst>
                <a:ext uri="{FF2B5EF4-FFF2-40B4-BE49-F238E27FC236}">
                  <a16:creationId xmlns:a16="http://schemas.microsoft.com/office/drawing/2014/main" id="{557BA49B-2971-4922-BD13-8FB5974E0CE2}"/>
                </a:ext>
              </a:extLst>
            </p:cNvPr>
            <p:cNvCxnSpPr>
              <a:cxnSpLocks/>
            </p:cNvCxnSpPr>
            <p:nvPr/>
          </p:nvCxnSpPr>
          <p:spPr>
            <a:xfrm>
              <a:off x="1700413" y="4205601"/>
              <a:ext cx="878633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íṩļíḑé">
              <a:extLst>
                <a:ext uri="{FF2B5EF4-FFF2-40B4-BE49-F238E27FC236}">
                  <a16:creationId xmlns:a16="http://schemas.microsoft.com/office/drawing/2014/main" id="{78C93153-7333-43D2-90E2-80DA13D94D15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1100"/>
              <a:ext cx="429474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íşļiďê">
              <a:extLst>
                <a:ext uri="{FF2B5EF4-FFF2-40B4-BE49-F238E27FC236}">
                  <a16:creationId xmlns:a16="http://schemas.microsoft.com/office/drawing/2014/main" id="{21A8B511-5BBB-485D-9BC3-F7687259B140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6096000" y="1988118"/>
              <a:ext cx="2" cy="461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ḷíḑé">
              <a:extLst>
                <a:ext uri="{FF2B5EF4-FFF2-40B4-BE49-F238E27FC236}">
                  <a16:creationId xmlns:a16="http://schemas.microsoft.com/office/drawing/2014/main" id="{E56AA54B-2D85-436D-B8E4-843AF0680E1A}"/>
                </a:ext>
              </a:extLst>
            </p:cNvPr>
            <p:cNvSpPr>
              <a:spLocks/>
            </p:cNvSpPr>
            <p:nvPr/>
          </p:nvSpPr>
          <p:spPr>
            <a:xfrm>
              <a:off x="3023956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人口统计特征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（私人信息）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isḷïḋè">
              <a:extLst>
                <a:ext uri="{FF2B5EF4-FFF2-40B4-BE49-F238E27FC236}">
                  <a16:creationId xmlns:a16="http://schemas.microsoft.com/office/drawing/2014/main" id="{BE2DE47E-9269-4C81-BB3B-48FEDB59A175}"/>
                </a:ext>
              </a:extLst>
            </p:cNvPr>
            <p:cNvSpPr>
              <a:spLocks/>
            </p:cNvSpPr>
            <p:nvPr/>
          </p:nvSpPr>
          <p:spPr>
            <a:xfrm>
              <a:off x="7318705" y="2731657"/>
              <a:ext cx="1849338" cy="657975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心理社会特征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（公共数据）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ïSlíḑè">
              <a:extLst>
                <a:ext uri="{FF2B5EF4-FFF2-40B4-BE49-F238E27FC236}">
                  <a16:creationId xmlns:a16="http://schemas.microsoft.com/office/drawing/2014/main" id="{A5DB6F0F-47BF-440F-8C81-A998DC68E1B4}"/>
                </a:ext>
              </a:extLst>
            </p:cNvPr>
            <p:cNvSpPr>
              <a:spLocks/>
            </p:cNvSpPr>
            <p:nvPr/>
          </p:nvSpPr>
          <p:spPr>
            <a:xfrm>
              <a:off x="781050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人格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iśḷïdê">
              <a:extLst>
                <a:ext uri="{FF2B5EF4-FFF2-40B4-BE49-F238E27FC236}">
                  <a16:creationId xmlns:a16="http://schemas.microsoft.com/office/drawing/2014/main" id="{20BDEE7B-BD8A-4CC5-A9B1-24366AE996A6}"/>
                </a:ext>
              </a:extLst>
            </p:cNvPr>
            <p:cNvSpPr>
              <a:spLocks/>
            </p:cNvSpPr>
            <p:nvPr/>
          </p:nvSpPr>
          <p:spPr>
            <a:xfrm>
              <a:off x="3023956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风险偏好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5" name="îś1îďé">
              <a:extLst>
                <a:ext uri="{FF2B5EF4-FFF2-40B4-BE49-F238E27FC236}">
                  <a16:creationId xmlns:a16="http://schemas.microsoft.com/office/drawing/2014/main" id="{CC2FEA70-9B58-4589-8992-8E50AE72CF15}"/>
                </a:ext>
              </a:extLst>
            </p:cNvPr>
            <p:cNvSpPr>
              <a:spLocks/>
            </p:cNvSpPr>
            <p:nvPr/>
          </p:nvSpPr>
          <p:spPr>
            <a:xfrm>
              <a:off x="7318705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经济思维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îŝliďé">
              <a:extLst>
                <a:ext uri="{FF2B5EF4-FFF2-40B4-BE49-F238E27FC236}">
                  <a16:creationId xmlns:a16="http://schemas.microsoft.com/office/drawing/2014/main" id="{889F0BA2-FB05-4789-BF81-7C3ED3AEC0EF}"/>
                </a:ext>
              </a:extLst>
            </p:cNvPr>
            <p:cNvSpPr>
              <a:spLocks/>
            </p:cNvSpPr>
            <p:nvPr/>
          </p:nvSpPr>
          <p:spPr>
            <a:xfrm>
              <a:off x="9561612" y="4441842"/>
              <a:ext cx="1849338" cy="65797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b="1" dirty="0">
                  <a:solidFill>
                    <a:schemeClr val="tx1"/>
                  </a:solidFill>
                  <a:cs typeface="+mn-ea"/>
                  <a:sym typeface="+mn-lt"/>
                </a:rPr>
                <a:t>情绪状态</a:t>
              </a:r>
              <a:endParaRPr lang="en-US" altLang="zh-CN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4" name="íṣ1iḍé">
              <a:extLst>
                <a:ext uri="{FF2B5EF4-FFF2-40B4-BE49-F238E27FC236}">
                  <a16:creationId xmlns:a16="http://schemas.microsoft.com/office/drawing/2014/main" id="{0B1952E5-643F-46AB-AE22-833A2CDAD511}"/>
                </a:ext>
              </a:extLst>
            </p:cNvPr>
            <p:cNvCxnSpPr>
              <a:cxnSpLocks/>
            </p:cNvCxnSpPr>
            <p:nvPr/>
          </p:nvCxnSpPr>
          <p:spPr>
            <a:xfrm>
              <a:off x="3948624" y="2498751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iŝlîḍè">
              <a:extLst>
                <a:ext uri="{FF2B5EF4-FFF2-40B4-BE49-F238E27FC236}">
                  <a16:creationId xmlns:a16="http://schemas.microsoft.com/office/drawing/2014/main" id="{88BBE704-BCFE-48EA-A37E-AACD0846A796}"/>
                </a:ext>
              </a:extLst>
            </p:cNvPr>
            <p:cNvCxnSpPr>
              <a:cxnSpLocks/>
            </p:cNvCxnSpPr>
            <p:nvPr/>
          </p:nvCxnSpPr>
          <p:spPr>
            <a:xfrm>
              <a:off x="8243373" y="2481774"/>
              <a:ext cx="0" cy="23989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îś1íḓê">
              <a:extLst>
                <a:ext uri="{FF2B5EF4-FFF2-40B4-BE49-F238E27FC236}">
                  <a16:creationId xmlns:a16="http://schemas.microsoft.com/office/drawing/2014/main" id="{0AF5CBE2-DDE4-452B-8A66-90B57E8D3D78}"/>
                </a:ext>
              </a:extLst>
            </p:cNvPr>
            <p:cNvSpPr>
              <a:spLocks/>
            </p:cNvSpPr>
            <p:nvPr/>
          </p:nvSpPr>
          <p:spPr>
            <a:xfrm>
              <a:off x="5171331" y="1330142"/>
              <a:ext cx="1849338" cy="657975"/>
            </a:xfrm>
            <a:prstGeom prst="roundRect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人类特征</a:t>
              </a:r>
              <a:endParaRPr lang="en-US" altLang="zh-CN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iśľïḍé">
              <a:extLst>
                <a:ext uri="{FF2B5EF4-FFF2-40B4-BE49-F238E27FC236}">
                  <a16:creationId xmlns:a16="http://schemas.microsoft.com/office/drawing/2014/main" id="{B311C2F2-A770-4E4D-A6B3-9D4340F5FB7A}"/>
                </a:ext>
              </a:extLst>
            </p:cNvPr>
            <p:cNvSpPr/>
            <p:nvPr/>
          </p:nvSpPr>
          <p:spPr>
            <a:xfrm>
              <a:off x="6058238" y="2449267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îşľïḑé">
              <a:extLst>
                <a:ext uri="{FF2B5EF4-FFF2-40B4-BE49-F238E27FC236}">
                  <a16:creationId xmlns:a16="http://schemas.microsoft.com/office/drawing/2014/main" id="{4F4DFF11-7B5F-4A44-A0EB-7D7BB0FA6101}"/>
                </a:ext>
              </a:extLst>
            </p:cNvPr>
            <p:cNvSpPr/>
            <p:nvPr/>
          </p:nvSpPr>
          <p:spPr>
            <a:xfrm>
              <a:off x="391707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şḻidè">
              <a:extLst>
                <a:ext uri="{FF2B5EF4-FFF2-40B4-BE49-F238E27FC236}">
                  <a16:creationId xmlns:a16="http://schemas.microsoft.com/office/drawing/2014/main" id="{A37EAAE5-47C3-46F0-8F1B-868CFC87A891}"/>
                </a:ext>
              </a:extLst>
            </p:cNvPr>
            <p:cNvSpPr/>
            <p:nvPr/>
          </p:nvSpPr>
          <p:spPr>
            <a:xfrm>
              <a:off x="8205612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sḷiḓê">
              <a:extLst>
                <a:ext uri="{FF2B5EF4-FFF2-40B4-BE49-F238E27FC236}">
                  <a16:creationId xmlns:a16="http://schemas.microsoft.com/office/drawing/2014/main" id="{C11AE4C3-810B-4860-BD0E-4C78FBEED40B}"/>
                </a:ext>
              </a:extLst>
            </p:cNvPr>
            <p:cNvSpPr/>
            <p:nvPr/>
          </p:nvSpPr>
          <p:spPr>
            <a:xfrm>
              <a:off x="3910863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iṩľíḓè">
              <a:extLst>
                <a:ext uri="{FF2B5EF4-FFF2-40B4-BE49-F238E27FC236}">
                  <a16:creationId xmlns:a16="http://schemas.microsoft.com/office/drawing/2014/main" id="{B249BAFA-868D-42E3-824E-2C132C73F442}"/>
                </a:ext>
              </a:extLst>
            </p:cNvPr>
            <p:cNvSpPr/>
            <p:nvPr/>
          </p:nvSpPr>
          <p:spPr>
            <a:xfrm>
              <a:off x="8205612" y="2444012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i$ḷíďe">
              <a:extLst>
                <a:ext uri="{FF2B5EF4-FFF2-40B4-BE49-F238E27FC236}">
                  <a16:creationId xmlns:a16="http://schemas.microsoft.com/office/drawing/2014/main" id="{0288D6D0-305F-4C1B-B731-95A4DA681DAD}"/>
                </a:ext>
              </a:extLst>
            </p:cNvPr>
            <p:cNvSpPr/>
            <p:nvPr/>
          </p:nvSpPr>
          <p:spPr>
            <a:xfrm>
              <a:off x="1667957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islîdè">
              <a:extLst>
                <a:ext uri="{FF2B5EF4-FFF2-40B4-BE49-F238E27FC236}">
                  <a16:creationId xmlns:a16="http://schemas.microsoft.com/office/drawing/2014/main" id="{C94F1554-9E39-4E75-B2C3-E802B6B88770}"/>
                </a:ext>
              </a:extLst>
            </p:cNvPr>
            <p:cNvSpPr/>
            <p:nvPr/>
          </p:nvSpPr>
          <p:spPr>
            <a:xfrm>
              <a:off x="10448518" y="4167839"/>
              <a:ext cx="75524" cy="755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íşļiďê">
            <a:extLst>
              <a:ext uri="{FF2B5EF4-FFF2-40B4-BE49-F238E27FC236}">
                <a16:creationId xmlns:a16="http://schemas.microsoft.com/office/drawing/2014/main" id="{C6F689BA-9423-449C-B580-0B56649C9203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8243374" y="3389632"/>
            <a:ext cx="0" cy="7782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ś1îďé">
            <a:extLst>
              <a:ext uri="{FF2B5EF4-FFF2-40B4-BE49-F238E27FC236}">
                <a16:creationId xmlns:a16="http://schemas.microsoft.com/office/drawing/2014/main" id="{F658BFD1-0088-41D6-924D-9903FFDC6A44}"/>
              </a:ext>
            </a:extLst>
          </p:cNvPr>
          <p:cNvSpPr>
            <a:spLocks/>
          </p:cNvSpPr>
          <p:nvPr/>
        </p:nvSpPr>
        <p:spPr>
          <a:xfrm>
            <a:off x="5168910" y="4464742"/>
            <a:ext cx="1849338" cy="65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b="1" dirty="0">
                <a:solidFill>
                  <a:schemeClr val="tx1"/>
                </a:solidFill>
                <a:cs typeface="+mn-ea"/>
                <a:sym typeface="+mn-lt"/>
              </a:rPr>
              <a:t>习惯和生活方式</a:t>
            </a:r>
            <a:endParaRPr lang="en-US" altLang="zh-CN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0" name="ïṩļíḓe">
            <a:extLst>
              <a:ext uri="{FF2B5EF4-FFF2-40B4-BE49-F238E27FC236}">
                <a16:creationId xmlns:a16="http://schemas.microsoft.com/office/drawing/2014/main" id="{C72B58C1-AA38-4294-9FB5-6EB1CDAD70AC}"/>
              </a:ext>
            </a:extLst>
          </p:cNvPr>
          <p:cNvCxnSpPr>
            <a:cxnSpLocks/>
          </p:cNvCxnSpPr>
          <p:nvPr/>
        </p:nvCxnSpPr>
        <p:spPr>
          <a:xfrm>
            <a:off x="6096000" y="4224843"/>
            <a:ext cx="0" cy="239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îşľïḑé">
            <a:extLst>
              <a:ext uri="{FF2B5EF4-FFF2-40B4-BE49-F238E27FC236}">
                <a16:creationId xmlns:a16="http://schemas.microsoft.com/office/drawing/2014/main" id="{330D27E2-A7D1-4BA2-A8D6-6A3CDD5E406F}"/>
              </a:ext>
            </a:extLst>
          </p:cNvPr>
          <p:cNvSpPr/>
          <p:nvPr/>
        </p:nvSpPr>
        <p:spPr>
          <a:xfrm>
            <a:off x="6064454" y="4167839"/>
            <a:ext cx="75524" cy="75524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762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śḻï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B85AF3C1-5DC1-4C55-8305-D8B9B470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3" y="2669672"/>
            <a:ext cx="10173501" cy="4188328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ADDB5F90-F42D-46ED-9A05-1A7F904D8A0C}"/>
              </a:ext>
            </a:extLst>
          </p:cNvPr>
          <p:cNvSpPr/>
          <p:nvPr/>
        </p:nvSpPr>
        <p:spPr>
          <a:xfrm>
            <a:off x="942311" y="2630885"/>
            <a:ext cx="10439400" cy="4264437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ïṡľiḋè">
            <a:extLst>
              <a:ext uri="{FF2B5EF4-FFF2-40B4-BE49-F238E27FC236}">
                <a16:creationId xmlns:a16="http://schemas.microsoft.com/office/drawing/2014/main" id="{D77D9A37-91DF-4AB7-BBEF-4943334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心理社会特征提取</a:t>
            </a:r>
          </a:p>
        </p:txBody>
      </p:sp>
      <p:sp>
        <p:nvSpPr>
          <p:cNvPr id="4" name="iŝlidé">
            <a:extLst>
              <a:ext uri="{FF2B5EF4-FFF2-40B4-BE49-F238E27FC236}">
                <a16:creationId xmlns:a16="http://schemas.microsoft.com/office/drawing/2014/main" id="{79687520-5593-40AD-B037-765AD7D60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9" name="ïšliḑè">
            <a:extLst>
              <a:ext uri="{FF2B5EF4-FFF2-40B4-BE49-F238E27FC236}">
                <a16:creationId xmlns:a16="http://schemas.microsoft.com/office/drawing/2014/main" id="{16F4CACF-10FB-46FE-A3E7-9BFA5A9D7AA1}"/>
              </a:ext>
            </a:extLst>
          </p:cNvPr>
          <p:cNvSpPr/>
          <p:nvPr/>
        </p:nvSpPr>
        <p:spPr>
          <a:xfrm>
            <a:off x="0" y="3998564"/>
            <a:ext cx="12192000" cy="1757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32500" lnSpcReduction="20000"/>
          </a:bodyPr>
          <a:lstStyle/>
          <a:p>
            <a:pPr algn="ctr"/>
            <a:endParaRPr/>
          </a:p>
        </p:txBody>
      </p:sp>
      <p:sp>
        <p:nvSpPr>
          <p:cNvPr id="34" name="ísľíḑê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981093" y="4851799"/>
            <a:ext cx="1851035" cy="391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400" b="1" dirty="0"/>
              <a:t>开放性</a:t>
            </a:r>
            <a:endParaRPr lang="id-ID" sz="1400" b="1" dirty="0"/>
          </a:p>
        </p:txBody>
      </p:sp>
      <p:sp>
        <p:nvSpPr>
          <p:cNvPr id="28" name="íṡlídé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3097142" y="4851799"/>
            <a:ext cx="1851035" cy="391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400" b="1" dirty="0"/>
              <a:t>尽责性</a:t>
            </a:r>
            <a:endParaRPr lang="id-ID" sz="1400" b="1" dirty="0"/>
          </a:p>
        </p:txBody>
      </p:sp>
      <p:sp>
        <p:nvSpPr>
          <p:cNvPr id="22" name="iṧ1ídè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5213191" y="4851799"/>
            <a:ext cx="1851035" cy="391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400" b="1" dirty="0"/>
              <a:t>外向性</a:t>
            </a:r>
            <a:endParaRPr lang="id-ID" sz="1400" b="1" dirty="0"/>
          </a:p>
        </p:txBody>
      </p:sp>
      <p:sp>
        <p:nvSpPr>
          <p:cNvPr id="16" name="îş1ïďé">
            <a:extLst>
              <a:ext uri="{FF2B5EF4-FFF2-40B4-BE49-F238E27FC236}">
                <a16:creationId xmlns:a16="http://schemas.microsoft.com/office/drawing/2014/main" id="{921D2456-A6A6-43F5-AD86-0A010D24A2F0}"/>
              </a:ext>
            </a:extLst>
          </p:cNvPr>
          <p:cNvSpPr txBox="1"/>
          <p:nvPr/>
        </p:nvSpPr>
        <p:spPr>
          <a:xfrm>
            <a:off x="7329240" y="4851799"/>
            <a:ext cx="1851035" cy="391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400" b="1" dirty="0"/>
              <a:t>宜人性</a:t>
            </a:r>
            <a:endParaRPr lang="id-ID" sz="1400" b="1" dirty="0"/>
          </a:p>
        </p:txBody>
      </p:sp>
      <p:sp>
        <p:nvSpPr>
          <p:cNvPr id="36" name="iṣ1îḋe">
            <a:extLst>
              <a:ext uri="{FF2B5EF4-FFF2-40B4-BE49-F238E27FC236}">
                <a16:creationId xmlns:a16="http://schemas.microsoft.com/office/drawing/2014/main" id="{29C5C0AE-E44A-41AD-A3B2-7A7A5428FD07}"/>
              </a:ext>
            </a:extLst>
          </p:cNvPr>
          <p:cNvSpPr/>
          <p:nvPr/>
        </p:nvSpPr>
        <p:spPr>
          <a:xfrm>
            <a:off x="1364495" y="3583969"/>
            <a:ext cx="1005252" cy="100491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0" name="îšḷïḋe">
            <a:extLst>
              <a:ext uri="{FF2B5EF4-FFF2-40B4-BE49-F238E27FC236}">
                <a16:creationId xmlns:a16="http://schemas.microsoft.com/office/drawing/2014/main" id="{4A74A5C8-F37F-4739-8683-EBEF8D0C1AA6}"/>
              </a:ext>
            </a:extLst>
          </p:cNvPr>
          <p:cNvSpPr/>
          <p:nvPr/>
        </p:nvSpPr>
        <p:spPr>
          <a:xfrm>
            <a:off x="3480985" y="3583969"/>
            <a:ext cx="1005252" cy="100491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dirty="0"/>
          </a:p>
        </p:txBody>
      </p:sp>
      <p:sp>
        <p:nvSpPr>
          <p:cNvPr id="37" name="íṣļiḓé">
            <a:extLst>
              <a:ext uri="{FF2B5EF4-FFF2-40B4-BE49-F238E27FC236}">
                <a16:creationId xmlns:a16="http://schemas.microsoft.com/office/drawing/2014/main" id="{5F45AEFF-3975-4E01-8111-2324B2E4356B}"/>
              </a:ext>
            </a:extLst>
          </p:cNvPr>
          <p:cNvSpPr/>
          <p:nvPr/>
        </p:nvSpPr>
        <p:spPr>
          <a:xfrm>
            <a:off x="3750938" y="3863713"/>
            <a:ext cx="465344" cy="445428"/>
          </a:xfrm>
          <a:custGeom>
            <a:avLst/>
            <a:gdLst>
              <a:gd name="connsiteX0" fmla="*/ 37204 w 608415"/>
              <a:gd name="connsiteY0" fmla="*/ 154115 h 582377"/>
              <a:gd name="connsiteX1" fmla="*/ 185044 w 608415"/>
              <a:gd name="connsiteY1" fmla="*/ 154115 h 582377"/>
              <a:gd name="connsiteX2" fmla="*/ 225753 w 608415"/>
              <a:gd name="connsiteY2" fmla="*/ 173761 h 582377"/>
              <a:gd name="connsiteX3" fmla="*/ 265489 w 608415"/>
              <a:gd name="connsiteY3" fmla="*/ 223847 h 582377"/>
              <a:gd name="connsiteX4" fmla="*/ 273865 w 608415"/>
              <a:gd name="connsiteY4" fmla="*/ 234399 h 582377"/>
              <a:gd name="connsiteX5" fmla="*/ 333225 w 608415"/>
              <a:gd name="connsiteY5" fmla="*/ 234448 h 582377"/>
              <a:gd name="connsiteX6" fmla="*/ 349440 w 608415"/>
              <a:gd name="connsiteY6" fmla="*/ 250689 h 582377"/>
              <a:gd name="connsiteX7" fmla="*/ 349440 w 608415"/>
              <a:gd name="connsiteY7" fmla="*/ 263576 h 582377"/>
              <a:gd name="connsiteX8" fmla="*/ 333225 w 608415"/>
              <a:gd name="connsiteY8" fmla="*/ 279768 h 582377"/>
              <a:gd name="connsiteX9" fmla="*/ 262957 w 608415"/>
              <a:gd name="connsiteY9" fmla="*/ 279768 h 582377"/>
              <a:gd name="connsiteX10" fmla="*/ 245183 w 608415"/>
              <a:gd name="connsiteY10" fmla="*/ 271161 h 582377"/>
              <a:gd name="connsiteX11" fmla="*/ 215576 w 608415"/>
              <a:gd name="connsiteY11" fmla="*/ 233183 h 582377"/>
              <a:gd name="connsiteX12" fmla="*/ 209197 w 608415"/>
              <a:gd name="connsiteY12" fmla="*/ 230071 h 582377"/>
              <a:gd name="connsiteX13" fmla="*/ 207200 w 608415"/>
              <a:gd name="connsiteY13" fmla="*/ 230071 h 582377"/>
              <a:gd name="connsiteX14" fmla="*/ 199117 w 608415"/>
              <a:gd name="connsiteY14" fmla="*/ 238095 h 582377"/>
              <a:gd name="connsiteX15" fmla="*/ 198873 w 608415"/>
              <a:gd name="connsiteY15" fmla="*/ 566184 h 582377"/>
              <a:gd name="connsiteX16" fmla="*/ 182658 w 608415"/>
              <a:gd name="connsiteY16" fmla="*/ 582377 h 582377"/>
              <a:gd name="connsiteX17" fmla="*/ 155388 w 608415"/>
              <a:gd name="connsiteY17" fmla="*/ 582377 h 582377"/>
              <a:gd name="connsiteX18" fmla="*/ 139124 w 608415"/>
              <a:gd name="connsiteY18" fmla="*/ 566184 h 582377"/>
              <a:gd name="connsiteX19" fmla="*/ 139124 w 608415"/>
              <a:gd name="connsiteY19" fmla="*/ 430270 h 582377"/>
              <a:gd name="connsiteX20" fmla="*/ 130456 w 608415"/>
              <a:gd name="connsiteY20" fmla="*/ 421566 h 582377"/>
              <a:gd name="connsiteX21" fmla="*/ 121739 w 608415"/>
              <a:gd name="connsiteY21" fmla="*/ 430270 h 582377"/>
              <a:gd name="connsiteX22" fmla="*/ 121739 w 608415"/>
              <a:gd name="connsiteY22" fmla="*/ 565503 h 582377"/>
              <a:gd name="connsiteX23" fmla="*/ 104842 w 608415"/>
              <a:gd name="connsiteY23" fmla="*/ 582377 h 582377"/>
              <a:gd name="connsiteX24" fmla="*/ 78157 w 608415"/>
              <a:gd name="connsiteY24" fmla="*/ 582377 h 582377"/>
              <a:gd name="connsiteX25" fmla="*/ 61941 w 608415"/>
              <a:gd name="connsiteY25" fmla="*/ 566184 h 582377"/>
              <a:gd name="connsiteX26" fmla="*/ 61795 w 608415"/>
              <a:gd name="connsiteY26" fmla="*/ 238095 h 582377"/>
              <a:gd name="connsiteX27" fmla="*/ 53760 w 608415"/>
              <a:gd name="connsiteY27" fmla="*/ 230071 h 582377"/>
              <a:gd name="connsiteX28" fmla="*/ 45725 w 608415"/>
              <a:gd name="connsiteY28" fmla="*/ 238095 h 582377"/>
              <a:gd name="connsiteX29" fmla="*/ 45725 w 608415"/>
              <a:gd name="connsiteY29" fmla="*/ 364283 h 582377"/>
              <a:gd name="connsiteX30" fmla="*/ 29461 w 608415"/>
              <a:gd name="connsiteY30" fmla="*/ 380476 h 582377"/>
              <a:gd name="connsiteX31" fmla="*/ 16216 w 608415"/>
              <a:gd name="connsiteY31" fmla="*/ 380476 h 582377"/>
              <a:gd name="connsiteX32" fmla="*/ 0 w 608415"/>
              <a:gd name="connsiteY32" fmla="*/ 364283 h 582377"/>
              <a:gd name="connsiteX33" fmla="*/ 0 w 608415"/>
              <a:gd name="connsiteY33" fmla="*/ 191267 h 582377"/>
              <a:gd name="connsiteX34" fmla="*/ 37204 w 608415"/>
              <a:gd name="connsiteY34" fmla="*/ 154115 h 582377"/>
              <a:gd name="connsiteX35" fmla="*/ 281805 w 608415"/>
              <a:gd name="connsiteY35" fmla="*/ 51936 h 582377"/>
              <a:gd name="connsiteX36" fmla="*/ 592197 w 608415"/>
              <a:gd name="connsiteY36" fmla="*/ 51936 h 582377"/>
              <a:gd name="connsiteX37" fmla="*/ 608415 w 608415"/>
              <a:gd name="connsiteY37" fmla="*/ 68179 h 582377"/>
              <a:gd name="connsiteX38" fmla="*/ 608415 w 608415"/>
              <a:gd name="connsiteY38" fmla="*/ 273407 h 582377"/>
              <a:gd name="connsiteX39" fmla="*/ 592197 w 608415"/>
              <a:gd name="connsiteY39" fmla="*/ 289601 h 582377"/>
              <a:gd name="connsiteX40" fmla="*/ 347848 w 608415"/>
              <a:gd name="connsiteY40" fmla="*/ 289601 h 582377"/>
              <a:gd name="connsiteX41" fmla="*/ 368937 w 608415"/>
              <a:gd name="connsiteY41" fmla="*/ 257066 h 582377"/>
              <a:gd name="connsiteX42" fmla="*/ 362167 w 608415"/>
              <a:gd name="connsiteY42" fmla="*/ 236252 h 582377"/>
              <a:gd name="connsiteX43" fmla="*/ 424460 w 608415"/>
              <a:gd name="connsiteY43" fmla="*/ 159997 h 582377"/>
              <a:gd name="connsiteX44" fmla="*/ 423047 w 608415"/>
              <a:gd name="connsiteY44" fmla="*/ 144142 h 582377"/>
              <a:gd name="connsiteX45" fmla="*/ 406683 w 608415"/>
              <a:gd name="connsiteY45" fmla="*/ 145844 h 582377"/>
              <a:gd name="connsiteX46" fmla="*/ 343660 w 608415"/>
              <a:gd name="connsiteY46" fmla="*/ 222927 h 582377"/>
              <a:gd name="connsiteX47" fmla="*/ 333140 w 608415"/>
              <a:gd name="connsiteY47" fmla="*/ 221370 h 582377"/>
              <a:gd name="connsiteX48" fmla="*/ 333140 w 608415"/>
              <a:gd name="connsiteY48" fmla="*/ 221468 h 582377"/>
              <a:gd name="connsiteX49" fmla="*/ 280247 w 608415"/>
              <a:gd name="connsiteY49" fmla="*/ 221468 h 582377"/>
              <a:gd name="connsiteX50" fmla="*/ 265538 w 608415"/>
              <a:gd name="connsiteY50" fmla="*/ 202890 h 582377"/>
              <a:gd name="connsiteX51" fmla="*/ 265538 w 608415"/>
              <a:gd name="connsiteY51" fmla="*/ 68179 h 582377"/>
              <a:gd name="connsiteX52" fmla="*/ 281805 w 608415"/>
              <a:gd name="connsiteY52" fmla="*/ 51936 h 582377"/>
              <a:gd name="connsiteX53" fmla="*/ 130688 w 608415"/>
              <a:gd name="connsiteY53" fmla="*/ 0 h 582377"/>
              <a:gd name="connsiteX54" fmla="*/ 197161 w 608415"/>
              <a:gd name="connsiteY54" fmla="*/ 66402 h 582377"/>
              <a:gd name="connsiteX55" fmla="*/ 130688 w 608415"/>
              <a:gd name="connsiteY55" fmla="*/ 132804 h 582377"/>
              <a:gd name="connsiteX56" fmla="*/ 64215 w 608415"/>
              <a:gd name="connsiteY56" fmla="*/ 66402 h 582377"/>
              <a:gd name="connsiteX57" fmla="*/ 130688 w 608415"/>
              <a:gd name="connsiteY57" fmla="*/ 0 h 58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8415" h="582377">
                <a:moveTo>
                  <a:pt x="37204" y="154115"/>
                </a:moveTo>
                <a:lnTo>
                  <a:pt x="185044" y="154115"/>
                </a:lnTo>
                <a:cubicBezTo>
                  <a:pt x="200870" y="154115"/>
                  <a:pt x="215868" y="161409"/>
                  <a:pt x="225753" y="173761"/>
                </a:cubicBezTo>
                <a:lnTo>
                  <a:pt x="265489" y="223847"/>
                </a:lnTo>
                <a:lnTo>
                  <a:pt x="273865" y="234399"/>
                </a:lnTo>
                <a:cubicBezTo>
                  <a:pt x="273865" y="234399"/>
                  <a:pt x="311506" y="234399"/>
                  <a:pt x="333225" y="234448"/>
                </a:cubicBezTo>
                <a:cubicBezTo>
                  <a:pt x="342185" y="234448"/>
                  <a:pt x="349440" y="241742"/>
                  <a:pt x="349440" y="250689"/>
                </a:cubicBezTo>
                <a:lnTo>
                  <a:pt x="349440" y="263576"/>
                </a:lnTo>
                <a:cubicBezTo>
                  <a:pt x="349440" y="272523"/>
                  <a:pt x="342185" y="279768"/>
                  <a:pt x="333225" y="279768"/>
                </a:cubicBezTo>
                <a:lnTo>
                  <a:pt x="262957" y="279768"/>
                </a:lnTo>
                <a:cubicBezTo>
                  <a:pt x="255993" y="279768"/>
                  <a:pt x="249468" y="276608"/>
                  <a:pt x="245183" y="271161"/>
                </a:cubicBezTo>
                <a:lnTo>
                  <a:pt x="215576" y="233183"/>
                </a:lnTo>
                <a:cubicBezTo>
                  <a:pt x="214066" y="231238"/>
                  <a:pt x="211680" y="230071"/>
                  <a:pt x="209197" y="230071"/>
                </a:cubicBezTo>
                <a:lnTo>
                  <a:pt x="207200" y="230071"/>
                </a:lnTo>
                <a:cubicBezTo>
                  <a:pt x="202769" y="230071"/>
                  <a:pt x="199117" y="233621"/>
                  <a:pt x="199117" y="238095"/>
                </a:cubicBezTo>
                <a:lnTo>
                  <a:pt x="198873" y="566184"/>
                </a:lnTo>
                <a:cubicBezTo>
                  <a:pt x="198873" y="575132"/>
                  <a:pt x="191618" y="582377"/>
                  <a:pt x="182658" y="582377"/>
                </a:cubicBezTo>
                <a:lnTo>
                  <a:pt x="155388" y="582377"/>
                </a:lnTo>
                <a:cubicBezTo>
                  <a:pt x="146428" y="582377"/>
                  <a:pt x="139124" y="575132"/>
                  <a:pt x="139124" y="566184"/>
                </a:cubicBezTo>
                <a:lnTo>
                  <a:pt x="139124" y="430270"/>
                </a:lnTo>
                <a:cubicBezTo>
                  <a:pt x="139124" y="425456"/>
                  <a:pt x="135228" y="421566"/>
                  <a:pt x="130456" y="421566"/>
                </a:cubicBezTo>
                <a:cubicBezTo>
                  <a:pt x="125635" y="421566"/>
                  <a:pt x="121739" y="425456"/>
                  <a:pt x="121739" y="430270"/>
                </a:cubicBezTo>
                <a:lnTo>
                  <a:pt x="121739" y="565503"/>
                </a:lnTo>
                <a:cubicBezTo>
                  <a:pt x="121739" y="574791"/>
                  <a:pt x="114143" y="582377"/>
                  <a:pt x="104842" y="582377"/>
                </a:cubicBezTo>
                <a:lnTo>
                  <a:pt x="78157" y="582377"/>
                </a:lnTo>
                <a:cubicBezTo>
                  <a:pt x="69197" y="582377"/>
                  <a:pt x="61941" y="575132"/>
                  <a:pt x="61941" y="566184"/>
                </a:cubicBezTo>
                <a:lnTo>
                  <a:pt x="61795" y="238095"/>
                </a:lnTo>
                <a:cubicBezTo>
                  <a:pt x="61795" y="233670"/>
                  <a:pt x="58240" y="230071"/>
                  <a:pt x="53760" y="230071"/>
                </a:cubicBezTo>
                <a:cubicBezTo>
                  <a:pt x="49329" y="230071"/>
                  <a:pt x="45725" y="233621"/>
                  <a:pt x="45725" y="238095"/>
                </a:cubicBezTo>
                <a:lnTo>
                  <a:pt x="45725" y="364283"/>
                </a:lnTo>
                <a:cubicBezTo>
                  <a:pt x="45725" y="373230"/>
                  <a:pt x="38421" y="380476"/>
                  <a:pt x="29461" y="380476"/>
                </a:cubicBezTo>
                <a:lnTo>
                  <a:pt x="16216" y="380476"/>
                </a:lnTo>
                <a:cubicBezTo>
                  <a:pt x="7256" y="380476"/>
                  <a:pt x="0" y="373230"/>
                  <a:pt x="0" y="364283"/>
                </a:cubicBezTo>
                <a:lnTo>
                  <a:pt x="0" y="191267"/>
                </a:lnTo>
                <a:cubicBezTo>
                  <a:pt x="0" y="170746"/>
                  <a:pt x="16703" y="154115"/>
                  <a:pt x="37204" y="154115"/>
                </a:cubicBezTo>
                <a:close/>
                <a:moveTo>
                  <a:pt x="281805" y="51936"/>
                </a:moveTo>
                <a:lnTo>
                  <a:pt x="592197" y="51936"/>
                </a:lnTo>
                <a:cubicBezTo>
                  <a:pt x="601158" y="51936"/>
                  <a:pt x="608415" y="59231"/>
                  <a:pt x="608415" y="68179"/>
                </a:cubicBezTo>
                <a:lnTo>
                  <a:pt x="608415" y="273407"/>
                </a:lnTo>
                <a:cubicBezTo>
                  <a:pt x="608415" y="282355"/>
                  <a:pt x="601158" y="289601"/>
                  <a:pt x="592197" y="289601"/>
                </a:cubicBezTo>
                <a:lnTo>
                  <a:pt x="347848" y="289601"/>
                </a:lnTo>
                <a:cubicBezTo>
                  <a:pt x="360219" y="284008"/>
                  <a:pt x="368937" y="271510"/>
                  <a:pt x="368937" y="257066"/>
                </a:cubicBezTo>
                <a:cubicBezTo>
                  <a:pt x="368937" y="249285"/>
                  <a:pt x="366404" y="242088"/>
                  <a:pt x="362167" y="236252"/>
                </a:cubicBezTo>
                <a:lnTo>
                  <a:pt x="424460" y="159997"/>
                </a:lnTo>
                <a:cubicBezTo>
                  <a:pt x="428405" y="155182"/>
                  <a:pt x="427772" y="148130"/>
                  <a:pt x="423047" y="144142"/>
                </a:cubicBezTo>
                <a:cubicBezTo>
                  <a:pt x="418177" y="140009"/>
                  <a:pt x="410677" y="140933"/>
                  <a:pt x="406683" y="145844"/>
                </a:cubicBezTo>
                <a:lnTo>
                  <a:pt x="343660" y="222927"/>
                </a:lnTo>
                <a:cubicBezTo>
                  <a:pt x="340299" y="221954"/>
                  <a:pt x="336792" y="221370"/>
                  <a:pt x="333140" y="221370"/>
                </a:cubicBezTo>
                <a:lnTo>
                  <a:pt x="333140" y="221468"/>
                </a:lnTo>
                <a:lnTo>
                  <a:pt x="280247" y="221468"/>
                </a:lnTo>
                <a:lnTo>
                  <a:pt x="265538" y="202890"/>
                </a:lnTo>
                <a:lnTo>
                  <a:pt x="265538" y="68179"/>
                </a:lnTo>
                <a:cubicBezTo>
                  <a:pt x="265538" y="59231"/>
                  <a:pt x="272844" y="51936"/>
                  <a:pt x="281805" y="51936"/>
                </a:cubicBezTo>
                <a:close/>
                <a:moveTo>
                  <a:pt x="130688" y="0"/>
                </a:moveTo>
                <a:cubicBezTo>
                  <a:pt x="167400" y="0"/>
                  <a:pt x="197161" y="29729"/>
                  <a:pt x="197161" y="66402"/>
                </a:cubicBezTo>
                <a:cubicBezTo>
                  <a:pt x="197161" y="103075"/>
                  <a:pt x="167400" y="132804"/>
                  <a:pt x="130688" y="132804"/>
                </a:cubicBezTo>
                <a:cubicBezTo>
                  <a:pt x="93976" y="132804"/>
                  <a:pt x="64215" y="103075"/>
                  <a:pt x="64215" y="66402"/>
                </a:cubicBezTo>
                <a:cubicBezTo>
                  <a:pt x="64215" y="29729"/>
                  <a:pt x="93976" y="0"/>
                  <a:pt x="13068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24" name="iśḻíḍe">
            <a:extLst>
              <a:ext uri="{FF2B5EF4-FFF2-40B4-BE49-F238E27FC236}">
                <a16:creationId xmlns:a16="http://schemas.microsoft.com/office/drawing/2014/main" id="{78C8799A-3B76-4CB6-B6D9-AC432DF77AC6}"/>
              </a:ext>
            </a:extLst>
          </p:cNvPr>
          <p:cNvSpPr/>
          <p:nvPr/>
        </p:nvSpPr>
        <p:spPr>
          <a:xfrm>
            <a:off x="5597475" y="3583969"/>
            <a:ext cx="1005252" cy="1004917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8" name="iS1ïḍé">
            <a:extLst>
              <a:ext uri="{FF2B5EF4-FFF2-40B4-BE49-F238E27FC236}">
                <a16:creationId xmlns:a16="http://schemas.microsoft.com/office/drawing/2014/main" id="{D9D72650-98F9-4490-802F-F70361CA8914}"/>
              </a:ext>
            </a:extLst>
          </p:cNvPr>
          <p:cNvSpPr/>
          <p:nvPr/>
        </p:nvSpPr>
        <p:spPr>
          <a:xfrm>
            <a:off x="7713964" y="3583969"/>
            <a:ext cx="1005252" cy="1004917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9" name="íš1íḋe">
            <a:extLst>
              <a:ext uri="{FF2B5EF4-FFF2-40B4-BE49-F238E27FC236}">
                <a16:creationId xmlns:a16="http://schemas.microsoft.com/office/drawing/2014/main" id="{BEF0996C-665C-4BED-A824-6B73F42BC457}"/>
              </a:ext>
            </a:extLst>
          </p:cNvPr>
          <p:cNvSpPr/>
          <p:nvPr/>
        </p:nvSpPr>
        <p:spPr>
          <a:xfrm>
            <a:off x="7983917" y="3869128"/>
            <a:ext cx="465346" cy="434595"/>
          </a:xfrm>
          <a:custGeom>
            <a:avLst/>
            <a:gdLst>
              <a:gd name="connsiteX0" fmla="*/ 420884 w 608697"/>
              <a:gd name="connsiteY0" fmla="*/ 485137 h 568475"/>
              <a:gd name="connsiteX1" fmla="*/ 589080 w 608697"/>
              <a:gd name="connsiteY1" fmla="*/ 485137 h 568475"/>
              <a:gd name="connsiteX2" fmla="*/ 608697 w 608697"/>
              <a:gd name="connsiteY2" fmla="*/ 504650 h 568475"/>
              <a:gd name="connsiteX3" fmla="*/ 608697 w 608697"/>
              <a:gd name="connsiteY3" fmla="*/ 511203 h 568475"/>
              <a:gd name="connsiteX4" fmla="*/ 589080 w 608697"/>
              <a:gd name="connsiteY4" fmla="*/ 530716 h 568475"/>
              <a:gd name="connsiteX5" fmla="*/ 418721 w 608697"/>
              <a:gd name="connsiteY5" fmla="*/ 530716 h 568475"/>
              <a:gd name="connsiteX6" fmla="*/ 330483 w 608697"/>
              <a:gd name="connsiteY6" fmla="*/ 564900 h 568475"/>
              <a:gd name="connsiteX7" fmla="*/ 320861 w 608697"/>
              <a:gd name="connsiteY7" fmla="*/ 568475 h 568475"/>
              <a:gd name="connsiteX8" fmla="*/ 320861 w 608697"/>
              <a:gd name="connsiteY8" fmla="*/ 526992 h 568475"/>
              <a:gd name="connsiteX9" fmla="*/ 328096 w 608697"/>
              <a:gd name="connsiteY9" fmla="*/ 513438 h 568475"/>
              <a:gd name="connsiteX10" fmla="*/ 420884 w 608697"/>
              <a:gd name="connsiteY10" fmla="*/ 485137 h 568475"/>
              <a:gd name="connsiteX11" fmla="*/ 19622 w 608697"/>
              <a:gd name="connsiteY11" fmla="*/ 485137 h 568475"/>
              <a:gd name="connsiteX12" fmla="*/ 187860 w 608697"/>
              <a:gd name="connsiteY12" fmla="*/ 485137 h 568475"/>
              <a:gd name="connsiteX13" fmla="*/ 280670 w 608697"/>
              <a:gd name="connsiteY13" fmla="*/ 513438 h 568475"/>
              <a:gd name="connsiteX14" fmla="*/ 287907 w 608697"/>
              <a:gd name="connsiteY14" fmla="*/ 526992 h 568475"/>
              <a:gd name="connsiteX15" fmla="*/ 287907 w 608697"/>
              <a:gd name="connsiteY15" fmla="*/ 568475 h 568475"/>
              <a:gd name="connsiteX16" fmla="*/ 278134 w 608697"/>
              <a:gd name="connsiteY16" fmla="*/ 564826 h 568475"/>
              <a:gd name="connsiteX17" fmla="*/ 187860 w 608697"/>
              <a:gd name="connsiteY17" fmla="*/ 530716 h 568475"/>
              <a:gd name="connsiteX18" fmla="*/ 19622 w 608697"/>
              <a:gd name="connsiteY18" fmla="*/ 530716 h 568475"/>
              <a:gd name="connsiteX19" fmla="*/ 0 w 608697"/>
              <a:gd name="connsiteY19" fmla="*/ 511203 h 568475"/>
              <a:gd name="connsiteX20" fmla="*/ 0 w 608697"/>
              <a:gd name="connsiteY20" fmla="*/ 504650 h 568475"/>
              <a:gd name="connsiteX21" fmla="*/ 19622 w 608697"/>
              <a:gd name="connsiteY21" fmla="*/ 485137 h 568475"/>
              <a:gd name="connsiteX22" fmla="*/ 420884 w 608697"/>
              <a:gd name="connsiteY22" fmla="*/ 29920 h 568475"/>
              <a:gd name="connsiteX23" fmla="*/ 438710 w 608697"/>
              <a:gd name="connsiteY23" fmla="*/ 29920 h 568475"/>
              <a:gd name="connsiteX24" fmla="*/ 438710 w 608697"/>
              <a:gd name="connsiteY24" fmla="*/ 162804 h 568475"/>
              <a:gd name="connsiteX25" fmla="*/ 450421 w 608697"/>
              <a:gd name="connsiteY25" fmla="*/ 193343 h 568475"/>
              <a:gd name="connsiteX26" fmla="*/ 473469 w 608697"/>
              <a:gd name="connsiteY26" fmla="*/ 218817 h 568475"/>
              <a:gd name="connsiteX27" fmla="*/ 500097 w 608697"/>
              <a:gd name="connsiteY27" fmla="*/ 230661 h 568475"/>
              <a:gd name="connsiteX28" fmla="*/ 526799 w 608697"/>
              <a:gd name="connsiteY28" fmla="*/ 218817 h 568475"/>
              <a:gd name="connsiteX29" fmla="*/ 549772 w 608697"/>
              <a:gd name="connsiteY29" fmla="*/ 193343 h 568475"/>
              <a:gd name="connsiteX30" fmla="*/ 561557 w 608697"/>
              <a:gd name="connsiteY30" fmla="*/ 162804 h 568475"/>
              <a:gd name="connsiteX31" fmla="*/ 561557 w 608697"/>
              <a:gd name="connsiteY31" fmla="*/ 29920 h 568475"/>
              <a:gd name="connsiteX32" fmla="*/ 589080 w 608697"/>
              <a:gd name="connsiteY32" fmla="*/ 29920 h 568475"/>
              <a:gd name="connsiteX33" fmla="*/ 608697 w 608697"/>
              <a:gd name="connsiteY33" fmla="*/ 49435 h 568475"/>
              <a:gd name="connsiteX34" fmla="*/ 608697 w 608697"/>
              <a:gd name="connsiteY34" fmla="*/ 440489 h 568475"/>
              <a:gd name="connsiteX35" fmla="*/ 589080 w 608697"/>
              <a:gd name="connsiteY35" fmla="*/ 460004 h 568475"/>
              <a:gd name="connsiteX36" fmla="*/ 420884 w 608697"/>
              <a:gd name="connsiteY36" fmla="*/ 460004 h 568475"/>
              <a:gd name="connsiteX37" fmla="*/ 320861 w 608697"/>
              <a:gd name="connsiteY37" fmla="*/ 497769 h 568475"/>
              <a:gd name="connsiteX38" fmla="*/ 320861 w 608697"/>
              <a:gd name="connsiteY38" fmla="*/ 67610 h 568475"/>
              <a:gd name="connsiteX39" fmla="*/ 420884 w 608697"/>
              <a:gd name="connsiteY39" fmla="*/ 29920 h 568475"/>
              <a:gd name="connsiteX40" fmla="*/ 19622 w 608697"/>
              <a:gd name="connsiteY40" fmla="*/ 29920 h 568475"/>
              <a:gd name="connsiteX41" fmla="*/ 187860 w 608697"/>
              <a:gd name="connsiteY41" fmla="*/ 29920 h 568475"/>
              <a:gd name="connsiteX42" fmla="*/ 287907 w 608697"/>
              <a:gd name="connsiteY42" fmla="*/ 67610 h 568475"/>
              <a:gd name="connsiteX43" fmla="*/ 287907 w 608697"/>
              <a:gd name="connsiteY43" fmla="*/ 497769 h 568475"/>
              <a:gd name="connsiteX44" fmla="*/ 187860 w 608697"/>
              <a:gd name="connsiteY44" fmla="*/ 460004 h 568475"/>
              <a:gd name="connsiteX45" fmla="*/ 19622 w 608697"/>
              <a:gd name="connsiteY45" fmla="*/ 460004 h 568475"/>
              <a:gd name="connsiteX46" fmla="*/ 0 w 608697"/>
              <a:gd name="connsiteY46" fmla="*/ 440489 h 568475"/>
              <a:gd name="connsiteX47" fmla="*/ 0 w 608697"/>
              <a:gd name="connsiteY47" fmla="*/ 49435 h 568475"/>
              <a:gd name="connsiteX48" fmla="*/ 19622 w 608697"/>
              <a:gd name="connsiteY48" fmla="*/ 29920 h 568475"/>
              <a:gd name="connsiteX49" fmla="*/ 484356 w 608697"/>
              <a:gd name="connsiteY49" fmla="*/ 0 h 568475"/>
              <a:gd name="connsiteX50" fmla="*/ 515833 w 608697"/>
              <a:gd name="connsiteY50" fmla="*/ 0 h 568475"/>
              <a:gd name="connsiteX51" fmla="*/ 535450 w 608697"/>
              <a:gd name="connsiteY51" fmla="*/ 19586 h 568475"/>
              <a:gd name="connsiteX52" fmla="*/ 535450 w 608697"/>
              <a:gd name="connsiteY52" fmla="*/ 29937 h 568475"/>
              <a:gd name="connsiteX53" fmla="*/ 535450 w 608697"/>
              <a:gd name="connsiteY53" fmla="*/ 162791 h 568475"/>
              <a:gd name="connsiteX54" fmla="*/ 530378 w 608697"/>
              <a:gd name="connsiteY54" fmla="*/ 175898 h 568475"/>
              <a:gd name="connsiteX55" fmla="*/ 507404 w 608697"/>
              <a:gd name="connsiteY55" fmla="*/ 201367 h 568475"/>
              <a:gd name="connsiteX56" fmla="*/ 500095 w 608697"/>
              <a:gd name="connsiteY56" fmla="*/ 204569 h 568475"/>
              <a:gd name="connsiteX57" fmla="*/ 492860 w 608697"/>
              <a:gd name="connsiteY57" fmla="*/ 201367 h 568475"/>
              <a:gd name="connsiteX58" fmla="*/ 469811 w 608697"/>
              <a:gd name="connsiteY58" fmla="*/ 175898 h 568475"/>
              <a:gd name="connsiteX59" fmla="*/ 464814 w 608697"/>
              <a:gd name="connsiteY59" fmla="*/ 162791 h 568475"/>
              <a:gd name="connsiteX60" fmla="*/ 464814 w 608697"/>
              <a:gd name="connsiteY60" fmla="*/ 29937 h 568475"/>
              <a:gd name="connsiteX61" fmla="*/ 464814 w 608697"/>
              <a:gd name="connsiteY61" fmla="*/ 19586 h 568475"/>
              <a:gd name="connsiteX62" fmla="*/ 484356 w 608697"/>
              <a:gd name="connsiteY62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08697" h="568475">
                <a:moveTo>
                  <a:pt x="420884" y="485137"/>
                </a:moveTo>
                <a:lnTo>
                  <a:pt x="589080" y="485137"/>
                </a:lnTo>
                <a:cubicBezTo>
                  <a:pt x="599896" y="485137"/>
                  <a:pt x="608697" y="493851"/>
                  <a:pt x="608697" y="504650"/>
                </a:cubicBezTo>
                <a:lnTo>
                  <a:pt x="608697" y="511203"/>
                </a:lnTo>
                <a:cubicBezTo>
                  <a:pt x="608697" y="522002"/>
                  <a:pt x="599896" y="530716"/>
                  <a:pt x="589080" y="530716"/>
                </a:cubicBezTo>
                <a:lnTo>
                  <a:pt x="418721" y="530716"/>
                </a:lnTo>
                <a:cubicBezTo>
                  <a:pt x="386051" y="530716"/>
                  <a:pt x="355172" y="543526"/>
                  <a:pt x="330483" y="564900"/>
                </a:cubicBezTo>
                <a:cubicBezTo>
                  <a:pt x="327723" y="567283"/>
                  <a:pt x="324292" y="568475"/>
                  <a:pt x="320861" y="568475"/>
                </a:cubicBezTo>
                <a:lnTo>
                  <a:pt x="320861" y="526992"/>
                </a:lnTo>
                <a:cubicBezTo>
                  <a:pt x="320861" y="521556"/>
                  <a:pt x="323621" y="516491"/>
                  <a:pt x="328096" y="513438"/>
                </a:cubicBezTo>
                <a:cubicBezTo>
                  <a:pt x="355395" y="495042"/>
                  <a:pt x="387617" y="485137"/>
                  <a:pt x="420884" y="485137"/>
                </a:cubicBezTo>
                <a:close/>
                <a:moveTo>
                  <a:pt x="19622" y="485137"/>
                </a:moveTo>
                <a:lnTo>
                  <a:pt x="187860" y="485137"/>
                </a:lnTo>
                <a:cubicBezTo>
                  <a:pt x="221134" y="485137"/>
                  <a:pt x="253364" y="495042"/>
                  <a:pt x="280670" y="513438"/>
                </a:cubicBezTo>
                <a:cubicBezTo>
                  <a:pt x="285147" y="516491"/>
                  <a:pt x="287907" y="521556"/>
                  <a:pt x="287907" y="526992"/>
                </a:cubicBezTo>
                <a:lnTo>
                  <a:pt x="287907" y="568475"/>
                </a:lnTo>
                <a:cubicBezTo>
                  <a:pt x="284400" y="568475"/>
                  <a:pt x="280969" y="567283"/>
                  <a:pt x="278134" y="564826"/>
                </a:cubicBezTo>
                <a:cubicBezTo>
                  <a:pt x="253215" y="542856"/>
                  <a:pt x="221134" y="530716"/>
                  <a:pt x="187860" y="530716"/>
                </a:cubicBezTo>
                <a:lnTo>
                  <a:pt x="19622" y="530716"/>
                </a:lnTo>
                <a:cubicBezTo>
                  <a:pt x="8804" y="530716"/>
                  <a:pt x="0" y="522002"/>
                  <a:pt x="0" y="511203"/>
                </a:cubicBezTo>
                <a:lnTo>
                  <a:pt x="0" y="504650"/>
                </a:lnTo>
                <a:cubicBezTo>
                  <a:pt x="0" y="493851"/>
                  <a:pt x="8804" y="485137"/>
                  <a:pt x="19622" y="485137"/>
                </a:cubicBezTo>
                <a:close/>
                <a:moveTo>
                  <a:pt x="420884" y="29920"/>
                </a:moveTo>
                <a:lnTo>
                  <a:pt x="438710" y="29920"/>
                </a:lnTo>
                <a:lnTo>
                  <a:pt x="438710" y="162804"/>
                </a:lnTo>
                <a:cubicBezTo>
                  <a:pt x="438710" y="174126"/>
                  <a:pt x="442887" y="184926"/>
                  <a:pt x="450421" y="193343"/>
                </a:cubicBezTo>
                <a:lnTo>
                  <a:pt x="473469" y="218817"/>
                </a:lnTo>
                <a:cubicBezTo>
                  <a:pt x="480256" y="226341"/>
                  <a:pt x="489953" y="230661"/>
                  <a:pt x="500097" y="230661"/>
                </a:cubicBezTo>
                <a:cubicBezTo>
                  <a:pt x="510241" y="230661"/>
                  <a:pt x="520012" y="226341"/>
                  <a:pt x="526799" y="218817"/>
                </a:cubicBezTo>
                <a:lnTo>
                  <a:pt x="549772" y="193343"/>
                </a:lnTo>
                <a:cubicBezTo>
                  <a:pt x="557380" y="184926"/>
                  <a:pt x="561557" y="174126"/>
                  <a:pt x="561557" y="162804"/>
                </a:cubicBezTo>
                <a:lnTo>
                  <a:pt x="561557" y="29920"/>
                </a:lnTo>
                <a:lnTo>
                  <a:pt x="589080" y="29920"/>
                </a:lnTo>
                <a:cubicBezTo>
                  <a:pt x="599896" y="29920"/>
                  <a:pt x="608697" y="38635"/>
                  <a:pt x="608697" y="49435"/>
                </a:cubicBezTo>
                <a:lnTo>
                  <a:pt x="608697" y="440489"/>
                </a:lnTo>
                <a:cubicBezTo>
                  <a:pt x="608697" y="451289"/>
                  <a:pt x="599896" y="460004"/>
                  <a:pt x="589080" y="460004"/>
                </a:cubicBezTo>
                <a:lnTo>
                  <a:pt x="420884" y="460004"/>
                </a:lnTo>
                <a:cubicBezTo>
                  <a:pt x="384037" y="460004"/>
                  <a:pt x="348533" y="473412"/>
                  <a:pt x="320861" y="497769"/>
                </a:cubicBezTo>
                <a:lnTo>
                  <a:pt x="320861" y="67610"/>
                </a:lnTo>
                <a:cubicBezTo>
                  <a:pt x="348533" y="43327"/>
                  <a:pt x="384037" y="29920"/>
                  <a:pt x="420884" y="29920"/>
                </a:cubicBezTo>
                <a:close/>
                <a:moveTo>
                  <a:pt x="19622" y="29920"/>
                </a:moveTo>
                <a:lnTo>
                  <a:pt x="187860" y="29920"/>
                </a:lnTo>
                <a:cubicBezTo>
                  <a:pt x="224715" y="29920"/>
                  <a:pt x="260228" y="43327"/>
                  <a:pt x="287907" y="67610"/>
                </a:cubicBezTo>
                <a:lnTo>
                  <a:pt x="287907" y="497769"/>
                </a:lnTo>
                <a:cubicBezTo>
                  <a:pt x="260228" y="473412"/>
                  <a:pt x="224715" y="460004"/>
                  <a:pt x="187860" y="460004"/>
                </a:cubicBezTo>
                <a:lnTo>
                  <a:pt x="19622" y="460004"/>
                </a:lnTo>
                <a:cubicBezTo>
                  <a:pt x="8804" y="460004"/>
                  <a:pt x="0" y="451289"/>
                  <a:pt x="0" y="440489"/>
                </a:cubicBezTo>
                <a:lnTo>
                  <a:pt x="0" y="49435"/>
                </a:lnTo>
                <a:cubicBezTo>
                  <a:pt x="0" y="38635"/>
                  <a:pt x="8804" y="29920"/>
                  <a:pt x="19622" y="29920"/>
                </a:cubicBezTo>
                <a:close/>
                <a:moveTo>
                  <a:pt x="484356" y="0"/>
                </a:moveTo>
                <a:lnTo>
                  <a:pt x="515833" y="0"/>
                </a:lnTo>
                <a:cubicBezTo>
                  <a:pt x="526648" y="0"/>
                  <a:pt x="535450" y="8787"/>
                  <a:pt x="535450" y="19586"/>
                </a:cubicBezTo>
                <a:lnTo>
                  <a:pt x="535450" y="29937"/>
                </a:lnTo>
                <a:lnTo>
                  <a:pt x="535450" y="162791"/>
                </a:lnTo>
                <a:cubicBezTo>
                  <a:pt x="535450" y="167632"/>
                  <a:pt x="533660" y="172249"/>
                  <a:pt x="530378" y="175898"/>
                </a:cubicBezTo>
                <a:lnTo>
                  <a:pt x="507404" y="201367"/>
                </a:lnTo>
                <a:cubicBezTo>
                  <a:pt x="505465" y="203526"/>
                  <a:pt x="502780" y="204569"/>
                  <a:pt x="500095" y="204569"/>
                </a:cubicBezTo>
                <a:cubicBezTo>
                  <a:pt x="497409" y="204569"/>
                  <a:pt x="494799" y="203526"/>
                  <a:pt x="492860" y="201367"/>
                </a:cubicBezTo>
                <a:lnTo>
                  <a:pt x="469811" y="175898"/>
                </a:lnTo>
                <a:cubicBezTo>
                  <a:pt x="466604" y="172249"/>
                  <a:pt x="464814" y="167632"/>
                  <a:pt x="464814" y="162791"/>
                </a:cubicBezTo>
                <a:lnTo>
                  <a:pt x="464814" y="29937"/>
                </a:lnTo>
                <a:lnTo>
                  <a:pt x="464814" y="19586"/>
                </a:lnTo>
                <a:cubicBezTo>
                  <a:pt x="464814" y="8787"/>
                  <a:pt x="473541" y="0"/>
                  <a:pt x="484356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48" name="ïśļidê">
            <a:extLst>
              <a:ext uri="{FF2B5EF4-FFF2-40B4-BE49-F238E27FC236}">
                <a16:creationId xmlns:a16="http://schemas.microsoft.com/office/drawing/2014/main" id="{D375A610-BB93-4383-9F6B-1FDD9C1D1F08}"/>
              </a:ext>
            </a:extLst>
          </p:cNvPr>
          <p:cNvSpPr/>
          <p:nvPr/>
        </p:nvSpPr>
        <p:spPr>
          <a:xfrm>
            <a:off x="9822253" y="3583969"/>
            <a:ext cx="1005252" cy="1004917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57" name="îsļíḓe">
            <a:extLst>
              <a:ext uri="{FF2B5EF4-FFF2-40B4-BE49-F238E27FC236}">
                <a16:creationId xmlns:a16="http://schemas.microsoft.com/office/drawing/2014/main" id="{1017DCDC-3FE0-4652-8081-9380FE49FC18}"/>
              </a:ext>
            </a:extLst>
          </p:cNvPr>
          <p:cNvSpPr txBox="1"/>
          <p:nvPr/>
        </p:nvSpPr>
        <p:spPr>
          <a:xfrm>
            <a:off x="9445288" y="4851799"/>
            <a:ext cx="1851035" cy="3910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400" b="1" dirty="0"/>
              <a:t>神经质</a:t>
            </a:r>
            <a:endParaRPr lang="id-ID" sz="1400" b="1" dirty="0"/>
          </a:p>
        </p:txBody>
      </p:sp>
      <p:sp>
        <p:nvSpPr>
          <p:cNvPr id="41" name="iṧ1ídè">
            <a:extLst>
              <a:ext uri="{FF2B5EF4-FFF2-40B4-BE49-F238E27FC236}">
                <a16:creationId xmlns:a16="http://schemas.microsoft.com/office/drawing/2014/main" id="{C5D141A6-6290-4589-8F65-6AADD3CD46A4}"/>
              </a:ext>
            </a:extLst>
          </p:cNvPr>
          <p:cNvSpPr txBox="1"/>
          <p:nvPr/>
        </p:nvSpPr>
        <p:spPr>
          <a:xfrm>
            <a:off x="1014635" y="1553517"/>
            <a:ext cx="1980492" cy="82690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人格特征：</a:t>
            </a:r>
            <a:endParaRPr lang="id-ID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3E7841-11CF-4026-998B-F2CC6BA42831}"/>
              </a:ext>
            </a:extLst>
          </p:cNvPr>
          <p:cNvSpPr txBox="1"/>
          <p:nvPr/>
        </p:nvSpPr>
        <p:spPr>
          <a:xfrm>
            <a:off x="1867120" y="2300984"/>
            <a:ext cx="4228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0" dirty="0">
                <a:effectLst/>
                <a:latin typeface="Inter"/>
              </a:rPr>
              <a:t>使用 </a:t>
            </a:r>
            <a:r>
              <a:rPr lang="en-US" altLang="zh-CN" sz="1800" i="0" dirty="0">
                <a:effectLst/>
                <a:latin typeface="Inter"/>
              </a:rPr>
              <a:t>Mphasis </a:t>
            </a:r>
            <a:r>
              <a:rPr lang="en-US" altLang="zh-CN" sz="1800" i="0" dirty="0" err="1">
                <a:effectLst/>
                <a:latin typeface="Inter"/>
              </a:rPr>
              <a:t>HyperGraf</a:t>
            </a:r>
            <a:r>
              <a:rPr lang="en-US" altLang="zh-CN" sz="1800" i="0" dirty="0">
                <a:effectLst/>
                <a:latin typeface="Inter"/>
              </a:rPr>
              <a:t> Big 5 Trait Analyzer</a:t>
            </a:r>
            <a:r>
              <a:rPr lang="zh-CN" altLang="en-US" sz="1800" i="0" dirty="0">
                <a:effectLst/>
                <a:latin typeface="Inter"/>
              </a:rPr>
              <a:t>对用户所有推文的总和进行分析，获得五维人格特征向量</a:t>
            </a:r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043449B3-D304-4E34-8FE0-0D854505B967}"/>
              </a:ext>
            </a:extLst>
          </p:cNvPr>
          <p:cNvSpPr/>
          <p:nvPr/>
        </p:nvSpPr>
        <p:spPr>
          <a:xfrm>
            <a:off x="1620492" y="3781585"/>
            <a:ext cx="493256" cy="60968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1664" h="607717">
                <a:moveTo>
                  <a:pt x="245911" y="28445"/>
                </a:moveTo>
                <a:cubicBezTo>
                  <a:pt x="276524" y="28445"/>
                  <a:pt x="301340" y="52867"/>
                  <a:pt x="301340" y="82992"/>
                </a:cubicBezTo>
                <a:cubicBezTo>
                  <a:pt x="301340" y="113117"/>
                  <a:pt x="276524" y="137539"/>
                  <a:pt x="245911" y="137539"/>
                </a:cubicBezTo>
                <a:cubicBezTo>
                  <a:pt x="215298" y="137539"/>
                  <a:pt x="190482" y="113117"/>
                  <a:pt x="190482" y="82992"/>
                </a:cubicBezTo>
                <a:cubicBezTo>
                  <a:pt x="190482" y="52867"/>
                  <a:pt x="215298" y="28445"/>
                  <a:pt x="245911" y="28445"/>
                </a:cubicBezTo>
                <a:close/>
                <a:moveTo>
                  <a:pt x="24231" y="1"/>
                </a:moveTo>
                <a:cubicBezTo>
                  <a:pt x="29273" y="1"/>
                  <a:pt x="34286" y="1900"/>
                  <a:pt x="38089" y="5697"/>
                </a:cubicBezTo>
                <a:lnTo>
                  <a:pt x="178457" y="145616"/>
                </a:lnTo>
                <a:lnTo>
                  <a:pt x="313294" y="145616"/>
                </a:lnTo>
                <a:lnTo>
                  <a:pt x="453431" y="5697"/>
                </a:lnTo>
                <a:cubicBezTo>
                  <a:pt x="461268" y="-1898"/>
                  <a:pt x="473714" y="-1898"/>
                  <a:pt x="481551" y="5697"/>
                </a:cubicBezTo>
                <a:cubicBezTo>
                  <a:pt x="489157" y="13521"/>
                  <a:pt x="489157" y="25948"/>
                  <a:pt x="481551" y="33542"/>
                </a:cubicBezTo>
                <a:lnTo>
                  <a:pt x="312141" y="202688"/>
                </a:lnTo>
                <a:lnTo>
                  <a:pt x="312141" y="386562"/>
                </a:lnTo>
                <a:lnTo>
                  <a:pt x="482934" y="557089"/>
                </a:lnTo>
                <a:cubicBezTo>
                  <a:pt x="494459" y="568595"/>
                  <a:pt x="494689" y="587466"/>
                  <a:pt x="482934" y="598972"/>
                </a:cubicBezTo>
                <a:cubicBezTo>
                  <a:pt x="477172" y="604726"/>
                  <a:pt x="469566" y="607717"/>
                  <a:pt x="461959" y="607717"/>
                </a:cubicBezTo>
                <a:cubicBezTo>
                  <a:pt x="454353" y="607717"/>
                  <a:pt x="446747" y="604726"/>
                  <a:pt x="440985" y="598972"/>
                </a:cubicBezTo>
                <a:lnTo>
                  <a:pt x="270423" y="428676"/>
                </a:lnTo>
                <a:lnTo>
                  <a:pt x="221328" y="428676"/>
                </a:lnTo>
                <a:lnTo>
                  <a:pt x="50766" y="598972"/>
                </a:lnTo>
                <a:cubicBezTo>
                  <a:pt x="44773" y="604726"/>
                  <a:pt x="37167" y="607717"/>
                  <a:pt x="29792" y="607717"/>
                </a:cubicBezTo>
                <a:cubicBezTo>
                  <a:pt x="22185" y="607717"/>
                  <a:pt x="14579" y="604726"/>
                  <a:pt x="8817" y="598972"/>
                </a:cubicBezTo>
                <a:cubicBezTo>
                  <a:pt x="-2938" y="587466"/>
                  <a:pt x="-2938" y="568595"/>
                  <a:pt x="8817" y="557089"/>
                </a:cubicBezTo>
                <a:lnTo>
                  <a:pt x="179379" y="386562"/>
                </a:lnTo>
                <a:lnTo>
                  <a:pt x="179379" y="202688"/>
                </a:lnTo>
                <a:lnTo>
                  <a:pt x="10200" y="33542"/>
                </a:lnTo>
                <a:cubicBezTo>
                  <a:pt x="2594" y="25948"/>
                  <a:pt x="2594" y="13521"/>
                  <a:pt x="10200" y="5697"/>
                </a:cubicBezTo>
                <a:cubicBezTo>
                  <a:pt x="14119" y="1900"/>
                  <a:pt x="19189" y="1"/>
                  <a:pt x="24231" y="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65B350E6-B253-4859-844F-B0DD417D9439}"/>
              </a:ext>
            </a:extLst>
          </p:cNvPr>
          <p:cNvSpPr/>
          <p:nvPr/>
        </p:nvSpPr>
        <p:spPr>
          <a:xfrm>
            <a:off x="5837633" y="3781585"/>
            <a:ext cx="524936" cy="609685"/>
          </a:xfrm>
          <a:custGeom>
            <a:avLst/>
            <a:gdLst>
              <a:gd name="connsiteX0" fmla="*/ 231860 w 522385"/>
              <a:gd name="connsiteY0" fmla="*/ 263350 h 606722"/>
              <a:gd name="connsiteX1" fmla="*/ 284476 w 522385"/>
              <a:gd name="connsiteY1" fmla="*/ 285833 h 606722"/>
              <a:gd name="connsiteX2" fmla="*/ 343056 w 522385"/>
              <a:gd name="connsiteY2" fmla="*/ 273303 h 606722"/>
              <a:gd name="connsiteX3" fmla="*/ 343501 w 522385"/>
              <a:gd name="connsiteY3" fmla="*/ 578285 h 606722"/>
              <a:gd name="connsiteX4" fmla="*/ 315012 w 522385"/>
              <a:gd name="connsiteY4" fmla="*/ 606722 h 606722"/>
              <a:gd name="connsiteX5" fmla="*/ 286613 w 522385"/>
              <a:gd name="connsiteY5" fmla="*/ 578285 h 606722"/>
              <a:gd name="connsiteX6" fmla="*/ 286613 w 522385"/>
              <a:gd name="connsiteY6" fmla="*/ 351059 h 606722"/>
              <a:gd name="connsiteX7" fmla="*/ 274238 w 522385"/>
              <a:gd name="connsiteY7" fmla="*/ 351059 h 606722"/>
              <a:gd name="connsiteX8" fmla="*/ 274238 w 522385"/>
              <a:gd name="connsiteY8" fmla="*/ 578285 h 606722"/>
              <a:gd name="connsiteX9" fmla="*/ 245749 w 522385"/>
              <a:gd name="connsiteY9" fmla="*/ 606722 h 606722"/>
              <a:gd name="connsiteX10" fmla="*/ 217349 w 522385"/>
              <a:gd name="connsiteY10" fmla="*/ 578285 h 606722"/>
              <a:gd name="connsiteX11" fmla="*/ 217260 w 522385"/>
              <a:gd name="connsiteY11" fmla="*/ 271614 h 606722"/>
              <a:gd name="connsiteX12" fmla="*/ 231860 w 522385"/>
              <a:gd name="connsiteY12" fmla="*/ 263350 h 606722"/>
              <a:gd name="connsiteX13" fmla="*/ 45857 w 522385"/>
              <a:gd name="connsiteY13" fmla="*/ 205840 h 606722"/>
              <a:gd name="connsiteX14" fmla="*/ 36955 w 522385"/>
              <a:gd name="connsiteY14" fmla="*/ 258144 h 606722"/>
              <a:gd name="connsiteX15" fmla="*/ 23693 w 522385"/>
              <a:gd name="connsiteY15" fmla="*/ 261163 h 606722"/>
              <a:gd name="connsiteX16" fmla="*/ 1083 w 522385"/>
              <a:gd name="connsiteY16" fmla="*/ 244468 h 606722"/>
              <a:gd name="connsiteX17" fmla="*/ 16750 w 522385"/>
              <a:gd name="connsiteY17" fmla="*/ 214898 h 606722"/>
              <a:gd name="connsiteX18" fmla="*/ 209498 w 522385"/>
              <a:gd name="connsiteY18" fmla="*/ 121937 h 606722"/>
              <a:gd name="connsiteX19" fmla="*/ 235748 w 522385"/>
              <a:gd name="connsiteY19" fmla="*/ 121937 h 606722"/>
              <a:gd name="connsiteX20" fmla="*/ 219019 w 522385"/>
              <a:gd name="connsiteY20" fmla="*/ 138026 h 606722"/>
              <a:gd name="connsiteX21" fmla="*/ 209498 w 522385"/>
              <a:gd name="connsiteY21" fmla="*/ 121937 h 606722"/>
              <a:gd name="connsiteX22" fmla="*/ 451624 w 522385"/>
              <a:gd name="connsiteY22" fmla="*/ 112628 h 606722"/>
              <a:gd name="connsiteX23" fmla="*/ 490520 w 522385"/>
              <a:gd name="connsiteY23" fmla="*/ 140177 h 606722"/>
              <a:gd name="connsiteX24" fmla="*/ 521762 w 522385"/>
              <a:gd name="connsiteY24" fmla="*/ 325728 h 606722"/>
              <a:gd name="connsiteX25" fmla="*/ 522385 w 522385"/>
              <a:gd name="connsiteY25" fmla="*/ 577485 h 606722"/>
              <a:gd name="connsiteX26" fmla="*/ 493280 w 522385"/>
              <a:gd name="connsiteY26" fmla="*/ 606722 h 606722"/>
              <a:gd name="connsiteX27" fmla="*/ 493190 w 522385"/>
              <a:gd name="connsiteY27" fmla="*/ 606722 h 606722"/>
              <a:gd name="connsiteX28" fmla="*/ 464085 w 522385"/>
              <a:gd name="connsiteY28" fmla="*/ 577663 h 606722"/>
              <a:gd name="connsiteX29" fmla="*/ 463462 w 522385"/>
              <a:gd name="connsiteY29" fmla="*/ 335593 h 606722"/>
              <a:gd name="connsiteX30" fmla="*/ 451624 w 522385"/>
              <a:gd name="connsiteY30" fmla="*/ 337636 h 606722"/>
              <a:gd name="connsiteX31" fmla="*/ 451624 w 522385"/>
              <a:gd name="connsiteY31" fmla="*/ 577574 h 606722"/>
              <a:gd name="connsiteX32" fmla="*/ 422429 w 522385"/>
              <a:gd name="connsiteY32" fmla="*/ 606722 h 606722"/>
              <a:gd name="connsiteX33" fmla="*/ 393234 w 522385"/>
              <a:gd name="connsiteY33" fmla="*/ 577574 h 606722"/>
              <a:gd name="connsiteX34" fmla="*/ 393323 w 522385"/>
              <a:gd name="connsiteY34" fmla="*/ 339414 h 606722"/>
              <a:gd name="connsiteX35" fmla="*/ 380684 w 522385"/>
              <a:gd name="connsiteY35" fmla="*/ 265122 h 606722"/>
              <a:gd name="connsiteX36" fmla="*/ 443791 w 522385"/>
              <a:gd name="connsiteY36" fmla="*/ 189320 h 606722"/>
              <a:gd name="connsiteX37" fmla="*/ 375432 w 522385"/>
              <a:gd name="connsiteY37" fmla="*/ 239884 h 606722"/>
              <a:gd name="connsiteX38" fmla="*/ 365374 w 522385"/>
              <a:gd name="connsiteY38" fmla="*/ 244416 h 606722"/>
              <a:gd name="connsiteX39" fmla="*/ 279481 w 522385"/>
              <a:gd name="connsiteY39" fmla="*/ 262811 h 606722"/>
              <a:gd name="connsiteX40" fmla="*/ 248595 w 522385"/>
              <a:gd name="connsiteY40" fmla="*/ 242017 h 606722"/>
              <a:gd name="connsiteX41" fmla="*/ 269245 w 522385"/>
              <a:gd name="connsiteY41" fmla="*/ 212158 h 606722"/>
              <a:gd name="connsiteX42" fmla="*/ 349086 w 522385"/>
              <a:gd name="connsiteY42" fmla="*/ 195096 h 606722"/>
              <a:gd name="connsiteX43" fmla="*/ 412994 w 522385"/>
              <a:gd name="connsiteY43" fmla="*/ 147730 h 606722"/>
              <a:gd name="connsiteX44" fmla="*/ 363950 w 522385"/>
              <a:gd name="connsiteY44" fmla="*/ 166570 h 606722"/>
              <a:gd name="connsiteX45" fmla="*/ 363149 w 522385"/>
              <a:gd name="connsiteY45" fmla="*/ 161771 h 606722"/>
              <a:gd name="connsiteX46" fmla="*/ 390742 w 522385"/>
              <a:gd name="connsiteY46" fmla="*/ 122937 h 606722"/>
              <a:gd name="connsiteX47" fmla="*/ 114723 w 522385"/>
              <a:gd name="connsiteY47" fmla="*/ 112628 h 606722"/>
              <a:gd name="connsiteX48" fmla="*/ 175613 w 522385"/>
              <a:gd name="connsiteY48" fmla="*/ 122937 h 606722"/>
              <a:gd name="connsiteX49" fmla="*/ 203565 w 522385"/>
              <a:gd name="connsiteY49" fmla="*/ 153062 h 606722"/>
              <a:gd name="connsiteX50" fmla="*/ 193239 w 522385"/>
              <a:gd name="connsiteY50" fmla="*/ 163104 h 606722"/>
              <a:gd name="connsiteX51" fmla="*/ 153447 w 522385"/>
              <a:gd name="connsiteY51" fmla="*/ 147730 h 606722"/>
              <a:gd name="connsiteX52" fmla="*/ 204188 w 522385"/>
              <a:gd name="connsiteY52" fmla="*/ 185321 h 606722"/>
              <a:gd name="connsiteX53" fmla="*/ 256088 w 522385"/>
              <a:gd name="connsiteY53" fmla="*/ 135111 h 606722"/>
              <a:gd name="connsiteX54" fmla="*/ 292675 w 522385"/>
              <a:gd name="connsiteY54" fmla="*/ 135733 h 606722"/>
              <a:gd name="connsiteX55" fmla="*/ 292141 w 522385"/>
              <a:gd name="connsiteY55" fmla="*/ 172257 h 606722"/>
              <a:gd name="connsiteX56" fmla="*/ 277720 w 522385"/>
              <a:gd name="connsiteY56" fmla="*/ 186209 h 606722"/>
              <a:gd name="connsiteX57" fmla="*/ 263743 w 522385"/>
              <a:gd name="connsiteY57" fmla="*/ 189142 h 606722"/>
              <a:gd name="connsiteX58" fmla="*/ 224574 w 522385"/>
              <a:gd name="connsiteY58" fmla="*/ 237574 h 606722"/>
              <a:gd name="connsiteX59" fmla="*/ 224396 w 522385"/>
              <a:gd name="connsiteY59" fmla="*/ 237751 h 606722"/>
              <a:gd name="connsiteX60" fmla="*/ 206414 w 522385"/>
              <a:gd name="connsiteY60" fmla="*/ 245038 h 606722"/>
              <a:gd name="connsiteX61" fmla="*/ 191013 w 522385"/>
              <a:gd name="connsiteY61" fmla="*/ 239884 h 606722"/>
              <a:gd name="connsiteX62" fmla="*/ 122557 w 522385"/>
              <a:gd name="connsiteY62" fmla="*/ 189320 h 606722"/>
              <a:gd name="connsiteX63" fmla="*/ 185405 w 522385"/>
              <a:gd name="connsiteY63" fmla="*/ 266810 h 606722"/>
              <a:gd name="connsiteX64" fmla="*/ 173120 w 522385"/>
              <a:gd name="connsiteY64" fmla="*/ 339414 h 606722"/>
              <a:gd name="connsiteX65" fmla="*/ 173120 w 522385"/>
              <a:gd name="connsiteY65" fmla="*/ 577574 h 606722"/>
              <a:gd name="connsiteX66" fmla="*/ 143922 w 522385"/>
              <a:gd name="connsiteY66" fmla="*/ 606722 h 606722"/>
              <a:gd name="connsiteX67" fmla="*/ 114812 w 522385"/>
              <a:gd name="connsiteY67" fmla="*/ 577574 h 606722"/>
              <a:gd name="connsiteX68" fmla="*/ 114812 w 522385"/>
              <a:gd name="connsiteY68" fmla="*/ 337636 h 606722"/>
              <a:gd name="connsiteX69" fmla="*/ 102883 w 522385"/>
              <a:gd name="connsiteY69" fmla="*/ 335593 h 606722"/>
              <a:gd name="connsiteX70" fmla="*/ 102260 w 522385"/>
              <a:gd name="connsiteY70" fmla="*/ 577663 h 606722"/>
              <a:gd name="connsiteX71" fmla="*/ 73150 w 522385"/>
              <a:gd name="connsiteY71" fmla="*/ 606722 h 606722"/>
              <a:gd name="connsiteX72" fmla="*/ 73061 w 522385"/>
              <a:gd name="connsiteY72" fmla="*/ 606722 h 606722"/>
              <a:gd name="connsiteX73" fmla="*/ 43952 w 522385"/>
              <a:gd name="connsiteY73" fmla="*/ 577485 h 606722"/>
              <a:gd name="connsiteX74" fmla="*/ 44664 w 522385"/>
              <a:gd name="connsiteY74" fmla="*/ 325728 h 606722"/>
              <a:gd name="connsiteX75" fmla="*/ 75821 w 522385"/>
              <a:gd name="connsiteY75" fmla="*/ 140177 h 606722"/>
              <a:gd name="connsiteX76" fmla="*/ 114723 w 522385"/>
              <a:gd name="connsiteY76" fmla="*/ 112628 h 606722"/>
              <a:gd name="connsiteX77" fmla="*/ 365280 w 522385"/>
              <a:gd name="connsiteY77" fmla="*/ 110576 h 606722"/>
              <a:gd name="connsiteX78" fmla="*/ 368129 w 522385"/>
              <a:gd name="connsiteY78" fmla="*/ 112087 h 606722"/>
              <a:gd name="connsiteX79" fmla="*/ 353704 w 522385"/>
              <a:gd name="connsiteY79" fmla="*/ 125864 h 606722"/>
              <a:gd name="connsiteX80" fmla="*/ 344799 w 522385"/>
              <a:gd name="connsiteY80" fmla="*/ 164885 h 606722"/>
              <a:gd name="connsiteX81" fmla="*/ 345868 w 522385"/>
              <a:gd name="connsiteY81" fmla="*/ 171640 h 606722"/>
              <a:gd name="connsiteX82" fmla="*/ 317284 w 522385"/>
              <a:gd name="connsiteY82" fmla="*/ 177684 h 606722"/>
              <a:gd name="connsiteX83" fmla="*/ 321024 w 522385"/>
              <a:gd name="connsiteY83" fmla="*/ 169329 h 606722"/>
              <a:gd name="connsiteX84" fmla="*/ 312030 w 522385"/>
              <a:gd name="connsiteY84" fmla="*/ 121953 h 606722"/>
              <a:gd name="connsiteX85" fmla="*/ 323962 w 522385"/>
              <a:gd name="connsiteY85" fmla="*/ 121953 h 606722"/>
              <a:gd name="connsiteX86" fmla="*/ 485955 w 522385"/>
              <a:gd name="connsiteY86" fmla="*/ 52643 h 606722"/>
              <a:gd name="connsiteX87" fmla="*/ 501024 w 522385"/>
              <a:gd name="connsiteY87" fmla="*/ 62465 h 606722"/>
              <a:gd name="connsiteX88" fmla="*/ 494970 w 522385"/>
              <a:gd name="connsiteY88" fmla="*/ 95355 h 606722"/>
              <a:gd name="connsiteX89" fmla="*/ 485622 w 522385"/>
              <a:gd name="connsiteY89" fmla="*/ 101755 h 606722"/>
              <a:gd name="connsiteX90" fmla="*/ 453302 w 522385"/>
              <a:gd name="connsiteY90" fmla="*/ 93666 h 606722"/>
              <a:gd name="connsiteX91" fmla="*/ 468349 w 522385"/>
              <a:gd name="connsiteY91" fmla="*/ 56154 h 606722"/>
              <a:gd name="connsiteX92" fmla="*/ 485955 w 522385"/>
              <a:gd name="connsiteY92" fmla="*/ 52643 h 606722"/>
              <a:gd name="connsiteX93" fmla="*/ 280416 w 522385"/>
              <a:gd name="connsiteY93" fmla="*/ 3387 h 606722"/>
              <a:gd name="connsiteX94" fmla="*/ 329600 w 522385"/>
              <a:gd name="connsiteY94" fmla="*/ 52501 h 606722"/>
              <a:gd name="connsiteX95" fmla="*/ 280416 w 522385"/>
              <a:gd name="connsiteY95" fmla="*/ 101615 h 606722"/>
              <a:gd name="connsiteX96" fmla="*/ 231232 w 522385"/>
              <a:gd name="connsiteY96" fmla="*/ 52501 h 606722"/>
              <a:gd name="connsiteX97" fmla="*/ 280416 w 522385"/>
              <a:gd name="connsiteY97" fmla="*/ 3387 h 606722"/>
              <a:gd name="connsiteX98" fmla="*/ 391004 w 522385"/>
              <a:gd name="connsiteY98" fmla="*/ 739 h 606722"/>
              <a:gd name="connsiteX99" fmla="*/ 449220 w 522385"/>
              <a:gd name="connsiteY99" fmla="*/ 42050 h 606722"/>
              <a:gd name="connsiteX100" fmla="*/ 407917 w 522385"/>
              <a:gd name="connsiteY100" fmla="*/ 100152 h 606722"/>
              <a:gd name="connsiteX101" fmla="*/ 349613 w 522385"/>
              <a:gd name="connsiteY101" fmla="*/ 58929 h 606722"/>
              <a:gd name="connsiteX102" fmla="*/ 391004 w 522385"/>
              <a:gd name="connsiteY102" fmla="*/ 739 h 606722"/>
              <a:gd name="connsiteX103" fmla="*/ 168359 w 522385"/>
              <a:gd name="connsiteY103" fmla="*/ 0 h 606722"/>
              <a:gd name="connsiteX104" fmla="*/ 218884 w 522385"/>
              <a:gd name="connsiteY104" fmla="*/ 50419 h 606722"/>
              <a:gd name="connsiteX105" fmla="*/ 168359 w 522385"/>
              <a:gd name="connsiteY105" fmla="*/ 100838 h 606722"/>
              <a:gd name="connsiteX106" fmla="*/ 117834 w 522385"/>
              <a:gd name="connsiteY106" fmla="*/ 50419 h 606722"/>
              <a:gd name="connsiteX107" fmla="*/ 168359 w 522385"/>
              <a:gd name="connsiteY10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22385" h="606722">
                <a:moveTo>
                  <a:pt x="231860" y="263350"/>
                </a:moveTo>
                <a:cubicBezTo>
                  <a:pt x="242544" y="280679"/>
                  <a:pt x="263376" y="290365"/>
                  <a:pt x="284476" y="285833"/>
                </a:cubicBezTo>
                <a:lnTo>
                  <a:pt x="343056" y="273303"/>
                </a:lnTo>
                <a:cubicBezTo>
                  <a:pt x="343056" y="282278"/>
                  <a:pt x="343501" y="569310"/>
                  <a:pt x="343501" y="578285"/>
                </a:cubicBezTo>
                <a:cubicBezTo>
                  <a:pt x="343501" y="593926"/>
                  <a:pt x="330770" y="606722"/>
                  <a:pt x="315012" y="606722"/>
                </a:cubicBezTo>
                <a:cubicBezTo>
                  <a:pt x="299344" y="606722"/>
                  <a:pt x="286613" y="593926"/>
                  <a:pt x="286613" y="578285"/>
                </a:cubicBezTo>
                <a:lnTo>
                  <a:pt x="286613" y="351059"/>
                </a:lnTo>
                <a:lnTo>
                  <a:pt x="274238" y="351059"/>
                </a:lnTo>
                <a:lnTo>
                  <a:pt x="274238" y="578285"/>
                </a:lnTo>
                <a:cubicBezTo>
                  <a:pt x="274238" y="593926"/>
                  <a:pt x="261507" y="606722"/>
                  <a:pt x="245749" y="606722"/>
                </a:cubicBezTo>
                <a:cubicBezTo>
                  <a:pt x="230080" y="606722"/>
                  <a:pt x="217349" y="593926"/>
                  <a:pt x="217349" y="578285"/>
                </a:cubicBezTo>
                <a:lnTo>
                  <a:pt x="217260" y="271614"/>
                </a:lnTo>
                <a:cubicBezTo>
                  <a:pt x="222601" y="270104"/>
                  <a:pt x="227587" y="267260"/>
                  <a:pt x="231860" y="263350"/>
                </a:cubicBezTo>
                <a:close/>
                <a:moveTo>
                  <a:pt x="45857" y="205840"/>
                </a:moveTo>
                <a:lnTo>
                  <a:pt x="36955" y="258144"/>
                </a:lnTo>
                <a:cubicBezTo>
                  <a:pt x="30458" y="260186"/>
                  <a:pt x="28054" y="261163"/>
                  <a:pt x="23693" y="261163"/>
                </a:cubicBezTo>
                <a:cubicBezTo>
                  <a:pt x="13634" y="261163"/>
                  <a:pt x="4199" y="254592"/>
                  <a:pt x="1083" y="244468"/>
                </a:cubicBezTo>
                <a:cubicBezTo>
                  <a:pt x="-2833" y="231948"/>
                  <a:pt x="4199" y="218716"/>
                  <a:pt x="16750" y="214898"/>
                </a:cubicBezTo>
                <a:close/>
                <a:moveTo>
                  <a:pt x="209498" y="121937"/>
                </a:moveTo>
                <a:lnTo>
                  <a:pt x="235748" y="121937"/>
                </a:lnTo>
                <a:lnTo>
                  <a:pt x="219019" y="138026"/>
                </a:lnTo>
                <a:cubicBezTo>
                  <a:pt x="216883" y="132159"/>
                  <a:pt x="213591" y="126648"/>
                  <a:pt x="209498" y="121937"/>
                </a:cubicBezTo>
                <a:close/>
                <a:moveTo>
                  <a:pt x="451624" y="112628"/>
                </a:moveTo>
                <a:cubicBezTo>
                  <a:pt x="469959" y="109518"/>
                  <a:pt x="487405" y="121870"/>
                  <a:pt x="490520" y="140177"/>
                </a:cubicBezTo>
                <a:cubicBezTo>
                  <a:pt x="505830" y="230642"/>
                  <a:pt x="521762" y="325728"/>
                  <a:pt x="521762" y="325728"/>
                </a:cubicBezTo>
                <a:cubicBezTo>
                  <a:pt x="521762" y="340836"/>
                  <a:pt x="522385" y="563267"/>
                  <a:pt x="522385" y="577485"/>
                </a:cubicBezTo>
                <a:cubicBezTo>
                  <a:pt x="522385" y="593570"/>
                  <a:pt x="509390" y="606633"/>
                  <a:pt x="493280" y="606722"/>
                </a:cubicBezTo>
                <a:lnTo>
                  <a:pt x="493190" y="606722"/>
                </a:lnTo>
                <a:cubicBezTo>
                  <a:pt x="477169" y="606722"/>
                  <a:pt x="464085" y="593748"/>
                  <a:pt x="464085" y="577663"/>
                </a:cubicBezTo>
                <a:cubicBezTo>
                  <a:pt x="464085" y="571353"/>
                  <a:pt x="463462" y="342257"/>
                  <a:pt x="463462" y="335593"/>
                </a:cubicBezTo>
                <a:lnTo>
                  <a:pt x="451624" y="337636"/>
                </a:lnTo>
                <a:cubicBezTo>
                  <a:pt x="451624" y="346967"/>
                  <a:pt x="451624" y="569843"/>
                  <a:pt x="451624" y="577574"/>
                </a:cubicBezTo>
                <a:cubicBezTo>
                  <a:pt x="451624" y="593659"/>
                  <a:pt x="438539" y="606722"/>
                  <a:pt x="422429" y="606722"/>
                </a:cubicBezTo>
                <a:cubicBezTo>
                  <a:pt x="406318" y="606722"/>
                  <a:pt x="393234" y="593659"/>
                  <a:pt x="393234" y="577574"/>
                </a:cubicBezTo>
                <a:cubicBezTo>
                  <a:pt x="393234" y="566821"/>
                  <a:pt x="393323" y="358076"/>
                  <a:pt x="393323" y="339414"/>
                </a:cubicBezTo>
                <a:lnTo>
                  <a:pt x="380684" y="265122"/>
                </a:lnTo>
                <a:lnTo>
                  <a:pt x="443791" y="189320"/>
                </a:lnTo>
                <a:lnTo>
                  <a:pt x="375432" y="239884"/>
                </a:lnTo>
                <a:cubicBezTo>
                  <a:pt x="372406" y="242106"/>
                  <a:pt x="369024" y="243617"/>
                  <a:pt x="365374" y="244416"/>
                </a:cubicBezTo>
                <a:lnTo>
                  <a:pt x="279481" y="262811"/>
                </a:lnTo>
                <a:cubicBezTo>
                  <a:pt x="265240" y="265833"/>
                  <a:pt x="251177" y="256502"/>
                  <a:pt x="248595" y="242017"/>
                </a:cubicBezTo>
                <a:cubicBezTo>
                  <a:pt x="246192" y="228243"/>
                  <a:pt x="255538" y="215091"/>
                  <a:pt x="269245" y="212158"/>
                </a:cubicBezTo>
                <a:lnTo>
                  <a:pt x="349086" y="195096"/>
                </a:lnTo>
                <a:lnTo>
                  <a:pt x="412994" y="147730"/>
                </a:lnTo>
                <a:lnTo>
                  <a:pt x="363950" y="166570"/>
                </a:lnTo>
                <a:lnTo>
                  <a:pt x="363149" y="161771"/>
                </a:lnTo>
                <a:cubicBezTo>
                  <a:pt x="360034" y="143465"/>
                  <a:pt x="372406" y="126047"/>
                  <a:pt x="390742" y="122937"/>
                </a:cubicBezTo>
                <a:close/>
                <a:moveTo>
                  <a:pt x="114723" y="112628"/>
                </a:moveTo>
                <a:lnTo>
                  <a:pt x="175613" y="122937"/>
                </a:lnTo>
                <a:cubicBezTo>
                  <a:pt x="191013" y="125514"/>
                  <a:pt x="202230" y="138222"/>
                  <a:pt x="203565" y="153062"/>
                </a:cubicBezTo>
                <a:lnTo>
                  <a:pt x="193239" y="163104"/>
                </a:lnTo>
                <a:lnTo>
                  <a:pt x="153447" y="147730"/>
                </a:lnTo>
                <a:lnTo>
                  <a:pt x="204188" y="185321"/>
                </a:lnTo>
                <a:lnTo>
                  <a:pt x="256088" y="135111"/>
                </a:lnTo>
                <a:cubicBezTo>
                  <a:pt x="266325" y="125158"/>
                  <a:pt x="282794" y="125425"/>
                  <a:pt x="292675" y="135733"/>
                </a:cubicBezTo>
                <a:cubicBezTo>
                  <a:pt x="302645" y="145953"/>
                  <a:pt x="302378" y="162304"/>
                  <a:pt x="292141" y="172257"/>
                </a:cubicBezTo>
                <a:lnTo>
                  <a:pt x="277720" y="186209"/>
                </a:lnTo>
                <a:lnTo>
                  <a:pt x="263743" y="189142"/>
                </a:lnTo>
                <a:cubicBezTo>
                  <a:pt x="240509" y="194118"/>
                  <a:pt x="224574" y="214735"/>
                  <a:pt x="224574" y="237574"/>
                </a:cubicBezTo>
                <a:lnTo>
                  <a:pt x="224396" y="237751"/>
                </a:lnTo>
                <a:cubicBezTo>
                  <a:pt x="219411" y="242550"/>
                  <a:pt x="212912" y="245038"/>
                  <a:pt x="206414" y="245038"/>
                </a:cubicBezTo>
                <a:cubicBezTo>
                  <a:pt x="200984" y="245038"/>
                  <a:pt x="195553" y="243350"/>
                  <a:pt x="191013" y="239884"/>
                </a:cubicBezTo>
                <a:lnTo>
                  <a:pt x="122557" y="189320"/>
                </a:lnTo>
                <a:lnTo>
                  <a:pt x="185405" y="266810"/>
                </a:lnTo>
                <a:lnTo>
                  <a:pt x="173120" y="339414"/>
                </a:lnTo>
                <a:cubicBezTo>
                  <a:pt x="173120" y="360031"/>
                  <a:pt x="173120" y="566999"/>
                  <a:pt x="173120" y="577574"/>
                </a:cubicBezTo>
                <a:cubicBezTo>
                  <a:pt x="173120" y="593659"/>
                  <a:pt x="160034" y="606722"/>
                  <a:pt x="143922" y="606722"/>
                </a:cubicBezTo>
                <a:cubicBezTo>
                  <a:pt x="127809" y="606722"/>
                  <a:pt x="114812" y="593659"/>
                  <a:pt x="114812" y="577574"/>
                </a:cubicBezTo>
                <a:cubicBezTo>
                  <a:pt x="114812" y="571353"/>
                  <a:pt x="114812" y="348211"/>
                  <a:pt x="114812" y="337636"/>
                </a:cubicBezTo>
                <a:lnTo>
                  <a:pt x="102883" y="335593"/>
                </a:lnTo>
                <a:cubicBezTo>
                  <a:pt x="102883" y="342257"/>
                  <a:pt x="102349" y="571353"/>
                  <a:pt x="102260" y="577663"/>
                </a:cubicBezTo>
                <a:cubicBezTo>
                  <a:pt x="102260" y="593748"/>
                  <a:pt x="89174" y="606722"/>
                  <a:pt x="73150" y="606722"/>
                </a:cubicBezTo>
                <a:lnTo>
                  <a:pt x="73061" y="606722"/>
                </a:lnTo>
                <a:cubicBezTo>
                  <a:pt x="56949" y="606633"/>
                  <a:pt x="43952" y="593570"/>
                  <a:pt x="43952" y="577485"/>
                </a:cubicBezTo>
                <a:cubicBezTo>
                  <a:pt x="44041" y="563267"/>
                  <a:pt x="44575" y="340836"/>
                  <a:pt x="44664" y="325728"/>
                </a:cubicBezTo>
                <a:cubicBezTo>
                  <a:pt x="44664" y="325728"/>
                  <a:pt x="74219" y="149952"/>
                  <a:pt x="75821" y="140177"/>
                </a:cubicBezTo>
                <a:cubicBezTo>
                  <a:pt x="78937" y="121870"/>
                  <a:pt x="96385" y="109518"/>
                  <a:pt x="114723" y="112628"/>
                </a:cubicBezTo>
                <a:close/>
                <a:moveTo>
                  <a:pt x="365280" y="110576"/>
                </a:moveTo>
                <a:cubicBezTo>
                  <a:pt x="366170" y="111109"/>
                  <a:pt x="367150" y="111643"/>
                  <a:pt x="368129" y="112087"/>
                </a:cubicBezTo>
                <a:cubicBezTo>
                  <a:pt x="362519" y="115642"/>
                  <a:pt x="357622" y="120353"/>
                  <a:pt x="353704" y="125864"/>
                </a:cubicBezTo>
                <a:cubicBezTo>
                  <a:pt x="345601" y="137241"/>
                  <a:pt x="342395" y="151108"/>
                  <a:pt x="344799" y="164885"/>
                </a:cubicBezTo>
                <a:cubicBezTo>
                  <a:pt x="344888" y="165596"/>
                  <a:pt x="345779" y="170929"/>
                  <a:pt x="345868" y="171640"/>
                </a:cubicBezTo>
                <a:cubicBezTo>
                  <a:pt x="336963" y="173506"/>
                  <a:pt x="328682" y="175284"/>
                  <a:pt x="317284" y="177684"/>
                </a:cubicBezTo>
                <a:cubicBezTo>
                  <a:pt x="318798" y="175018"/>
                  <a:pt x="320044" y="172173"/>
                  <a:pt x="321024" y="169329"/>
                </a:cubicBezTo>
                <a:cubicBezTo>
                  <a:pt x="326278" y="153419"/>
                  <a:pt x="323339" y="135375"/>
                  <a:pt x="312030" y="121953"/>
                </a:cubicBezTo>
                <a:lnTo>
                  <a:pt x="323962" y="121953"/>
                </a:lnTo>
                <a:close/>
                <a:moveTo>
                  <a:pt x="485955" y="52643"/>
                </a:moveTo>
                <a:cubicBezTo>
                  <a:pt x="491854" y="53776"/>
                  <a:pt x="497329" y="57132"/>
                  <a:pt x="501024" y="62465"/>
                </a:cubicBezTo>
                <a:cubicBezTo>
                  <a:pt x="508414" y="73221"/>
                  <a:pt x="505743" y="87977"/>
                  <a:pt x="494970" y="95355"/>
                </a:cubicBezTo>
                <a:lnTo>
                  <a:pt x="485622" y="101755"/>
                </a:lnTo>
                <a:cubicBezTo>
                  <a:pt x="476095" y="95710"/>
                  <a:pt x="464788" y="92777"/>
                  <a:pt x="453302" y="93666"/>
                </a:cubicBezTo>
                <a:cubicBezTo>
                  <a:pt x="462384" y="82377"/>
                  <a:pt x="467281" y="69310"/>
                  <a:pt x="468349" y="56154"/>
                </a:cubicBezTo>
                <a:cubicBezTo>
                  <a:pt x="473735" y="52599"/>
                  <a:pt x="480057" y="51510"/>
                  <a:pt x="485955" y="52643"/>
                </a:cubicBezTo>
                <a:close/>
                <a:moveTo>
                  <a:pt x="280416" y="3387"/>
                </a:moveTo>
                <a:cubicBezTo>
                  <a:pt x="307580" y="3387"/>
                  <a:pt x="329600" y="25376"/>
                  <a:pt x="329600" y="52501"/>
                </a:cubicBezTo>
                <a:cubicBezTo>
                  <a:pt x="329600" y="79626"/>
                  <a:pt x="307580" y="101615"/>
                  <a:pt x="280416" y="101615"/>
                </a:cubicBezTo>
                <a:cubicBezTo>
                  <a:pt x="253252" y="101615"/>
                  <a:pt x="231232" y="79626"/>
                  <a:pt x="231232" y="52501"/>
                </a:cubicBezTo>
                <a:cubicBezTo>
                  <a:pt x="231232" y="25376"/>
                  <a:pt x="253252" y="3387"/>
                  <a:pt x="280416" y="3387"/>
                </a:cubicBezTo>
                <a:close/>
                <a:moveTo>
                  <a:pt x="391004" y="739"/>
                </a:moveTo>
                <a:cubicBezTo>
                  <a:pt x="418510" y="-3881"/>
                  <a:pt x="444591" y="14598"/>
                  <a:pt x="449220" y="42050"/>
                </a:cubicBezTo>
                <a:cubicBezTo>
                  <a:pt x="453937" y="69501"/>
                  <a:pt x="435422" y="95532"/>
                  <a:pt x="407917" y="100152"/>
                </a:cubicBezTo>
                <a:cubicBezTo>
                  <a:pt x="380412" y="104860"/>
                  <a:pt x="354331" y="86381"/>
                  <a:pt x="349613" y="58929"/>
                </a:cubicBezTo>
                <a:cubicBezTo>
                  <a:pt x="344984" y="31389"/>
                  <a:pt x="363499" y="5359"/>
                  <a:pt x="391004" y="739"/>
                </a:cubicBezTo>
                <a:close/>
                <a:moveTo>
                  <a:pt x="168359" y="0"/>
                </a:moveTo>
                <a:cubicBezTo>
                  <a:pt x="196263" y="0"/>
                  <a:pt x="218884" y="22573"/>
                  <a:pt x="218884" y="50419"/>
                </a:cubicBezTo>
                <a:cubicBezTo>
                  <a:pt x="218884" y="78265"/>
                  <a:pt x="196263" y="100838"/>
                  <a:pt x="168359" y="100838"/>
                </a:cubicBezTo>
                <a:cubicBezTo>
                  <a:pt x="140455" y="100838"/>
                  <a:pt x="117834" y="78265"/>
                  <a:pt x="117834" y="50419"/>
                </a:cubicBezTo>
                <a:cubicBezTo>
                  <a:pt x="117834" y="22573"/>
                  <a:pt x="140455" y="0"/>
                  <a:pt x="168359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21D48418-7A4A-4976-85DD-7BB363DF175C}"/>
              </a:ext>
            </a:extLst>
          </p:cNvPr>
          <p:cNvSpPr/>
          <p:nvPr/>
        </p:nvSpPr>
        <p:spPr>
          <a:xfrm>
            <a:off x="10020037" y="3785441"/>
            <a:ext cx="609684" cy="601972"/>
          </a:xfrm>
          <a:custGeom>
            <a:avLst/>
            <a:gdLst>
              <a:gd name="T0" fmla="*/ 607 w 634"/>
              <a:gd name="T1" fmla="*/ 258 h 627"/>
              <a:gd name="T2" fmla="*/ 591 w 634"/>
              <a:gd name="T3" fmla="*/ 203 h 627"/>
              <a:gd name="T4" fmla="*/ 553 w 634"/>
              <a:gd name="T5" fmla="*/ 137 h 627"/>
              <a:gd name="T6" fmla="*/ 515 w 634"/>
              <a:gd name="T7" fmla="*/ 95 h 627"/>
              <a:gd name="T8" fmla="*/ 476 w 634"/>
              <a:gd name="T9" fmla="*/ 50 h 627"/>
              <a:gd name="T10" fmla="*/ 422 w 634"/>
              <a:gd name="T11" fmla="*/ 52 h 627"/>
              <a:gd name="T12" fmla="*/ 366 w 634"/>
              <a:gd name="T13" fmla="*/ 2 h 627"/>
              <a:gd name="T14" fmla="*/ 297 w 634"/>
              <a:gd name="T15" fmla="*/ 32 h 627"/>
              <a:gd name="T16" fmla="*/ 226 w 634"/>
              <a:gd name="T17" fmla="*/ 12 h 627"/>
              <a:gd name="T18" fmla="*/ 177 w 634"/>
              <a:gd name="T19" fmla="*/ 69 h 627"/>
              <a:gd name="T20" fmla="*/ 103 w 634"/>
              <a:gd name="T21" fmla="*/ 81 h 627"/>
              <a:gd name="T22" fmla="*/ 84 w 634"/>
              <a:gd name="T23" fmla="*/ 154 h 627"/>
              <a:gd name="T24" fmla="*/ 23 w 634"/>
              <a:gd name="T25" fmla="*/ 197 h 627"/>
              <a:gd name="T26" fmla="*/ 37 w 634"/>
              <a:gd name="T27" fmla="*/ 271 h 627"/>
              <a:gd name="T28" fmla="*/ 1 w 634"/>
              <a:gd name="T29" fmla="*/ 336 h 627"/>
              <a:gd name="T30" fmla="*/ 46 w 634"/>
              <a:gd name="T31" fmla="*/ 396 h 627"/>
              <a:gd name="T32" fmla="*/ 42 w 634"/>
              <a:gd name="T33" fmla="*/ 471 h 627"/>
              <a:gd name="T34" fmla="*/ 108 w 634"/>
              <a:gd name="T35" fmla="*/ 506 h 627"/>
              <a:gd name="T36" fmla="*/ 137 w 634"/>
              <a:gd name="T37" fmla="*/ 575 h 627"/>
              <a:gd name="T38" fmla="*/ 182 w 634"/>
              <a:gd name="T39" fmla="*/ 578 h 627"/>
              <a:gd name="T40" fmla="*/ 234 w 634"/>
              <a:gd name="T41" fmla="*/ 599 h 627"/>
              <a:gd name="T42" fmla="*/ 271 w 634"/>
              <a:gd name="T43" fmla="*/ 627 h 627"/>
              <a:gd name="T44" fmla="*/ 337 w 634"/>
              <a:gd name="T45" fmla="*/ 597 h 627"/>
              <a:gd name="T46" fmla="*/ 408 w 634"/>
              <a:gd name="T47" fmla="*/ 618 h 627"/>
              <a:gd name="T48" fmla="*/ 456 w 634"/>
              <a:gd name="T49" fmla="*/ 561 h 627"/>
              <a:gd name="T50" fmla="*/ 530 w 634"/>
              <a:gd name="T51" fmla="*/ 548 h 627"/>
              <a:gd name="T52" fmla="*/ 549 w 634"/>
              <a:gd name="T53" fmla="*/ 476 h 627"/>
              <a:gd name="T54" fmla="*/ 610 w 634"/>
              <a:gd name="T55" fmla="*/ 432 h 627"/>
              <a:gd name="T56" fmla="*/ 596 w 634"/>
              <a:gd name="T57" fmla="*/ 359 h 627"/>
              <a:gd name="T58" fmla="*/ 632 w 634"/>
              <a:gd name="T59" fmla="*/ 293 h 627"/>
              <a:gd name="T60" fmla="*/ 393 w 634"/>
              <a:gd name="T61" fmla="*/ 485 h 627"/>
              <a:gd name="T62" fmla="*/ 267 w 634"/>
              <a:gd name="T63" fmla="*/ 464 h 627"/>
              <a:gd name="T64" fmla="*/ 226 w 634"/>
              <a:gd name="T65" fmla="*/ 548 h 627"/>
              <a:gd name="T66" fmla="*/ 113 w 634"/>
              <a:gd name="T67" fmla="*/ 436 h 627"/>
              <a:gd name="T68" fmla="*/ 113 w 634"/>
              <a:gd name="T69" fmla="*/ 367 h 627"/>
              <a:gd name="T70" fmla="*/ 120 w 634"/>
              <a:gd name="T71" fmla="*/ 332 h 627"/>
              <a:gd name="T72" fmla="*/ 338 w 634"/>
              <a:gd name="T73" fmla="*/ 218 h 627"/>
              <a:gd name="T74" fmla="*/ 513 w 634"/>
              <a:gd name="T75" fmla="*/ 332 h 627"/>
              <a:gd name="T76" fmla="*/ 520 w 634"/>
              <a:gd name="T77" fmla="*/ 367 h 627"/>
              <a:gd name="T78" fmla="*/ 520 w 634"/>
              <a:gd name="T79" fmla="*/ 436 h 627"/>
              <a:gd name="T80" fmla="*/ 407 w 634"/>
              <a:gd name="T81" fmla="*/ 548 h 627"/>
              <a:gd name="T82" fmla="*/ 281 w 634"/>
              <a:gd name="T83" fmla="*/ 546 h 627"/>
              <a:gd name="T84" fmla="*/ 346 w 634"/>
              <a:gd name="T85" fmla="*/ 518 h 627"/>
              <a:gd name="T86" fmla="*/ 317 w 634"/>
              <a:gd name="T87" fmla="*/ 539 h 627"/>
              <a:gd name="T88" fmla="*/ 317 w 634"/>
              <a:gd name="T89" fmla="*/ 450 h 627"/>
              <a:gd name="T90" fmla="*/ 317 w 634"/>
              <a:gd name="T91" fmla="*/ 423 h 627"/>
              <a:gd name="T92" fmla="*/ 261 w 634"/>
              <a:gd name="T93" fmla="*/ 371 h 627"/>
              <a:gd name="T94" fmla="*/ 204 w 634"/>
              <a:gd name="T95" fmla="*/ 371 h 627"/>
              <a:gd name="T96" fmla="*/ 261 w 634"/>
              <a:gd name="T97" fmla="*/ 371 h 627"/>
              <a:gd name="T98" fmla="*/ 401 w 634"/>
              <a:gd name="T99" fmla="*/ 400 h 627"/>
              <a:gd name="T100" fmla="*/ 401 w 634"/>
              <a:gd name="T101" fmla="*/ 343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34" h="627">
                <a:moveTo>
                  <a:pt x="632" y="293"/>
                </a:moveTo>
                <a:cubicBezTo>
                  <a:pt x="631" y="281"/>
                  <a:pt x="619" y="270"/>
                  <a:pt x="607" y="258"/>
                </a:cubicBezTo>
                <a:cubicBezTo>
                  <a:pt x="599" y="249"/>
                  <a:pt x="590" y="240"/>
                  <a:pt x="588" y="233"/>
                </a:cubicBezTo>
                <a:cubicBezTo>
                  <a:pt x="586" y="227"/>
                  <a:pt x="588" y="215"/>
                  <a:pt x="591" y="203"/>
                </a:cubicBezTo>
                <a:cubicBezTo>
                  <a:pt x="594" y="186"/>
                  <a:pt x="598" y="169"/>
                  <a:pt x="592" y="159"/>
                </a:cubicBezTo>
                <a:cubicBezTo>
                  <a:pt x="586" y="148"/>
                  <a:pt x="570" y="142"/>
                  <a:pt x="553" y="137"/>
                </a:cubicBezTo>
                <a:cubicBezTo>
                  <a:pt x="542" y="133"/>
                  <a:pt x="530" y="129"/>
                  <a:pt x="525" y="124"/>
                </a:cubicBezTo>
                <a:cubicBezTo>
                  <a:pt x="521" y="119"/>
                  <a:pt x="518" y="107"/>
                  <a:pt x="515" y="95"/>
                </a:cubicBezTo>
                <a:cubicBezTo>
                  <a:pt x="511" y="78"/>
                  <a:pt x="507" y="62"/>
                  <a:pt x="497" y="55"/>
                </a:cubicBezTo>
                <a:cubicBezTo>
                  <a:pt x="492" y="51"/>
                  <a:pt x="485" y="50"/>
                  <a:pt x="476" y="50"/>
                </a:cubicBezTo>
                <a:cubicBezTo>
                  <a:pt x="469" y="50"/>
                  <a:pt x="461" y="51"/>
                  <a:pt x="453" y="52"/>
                </a:cubicBezTo>
                <a:cubicBezTo>
                  <a:pt x="440" y="53"/>
                  <a:pt x="427" y="54"/>
                  <a:pt x="422" y="52"/>
                </a:cubicBezTo>
                <a:cubicBezTo>
                  <a:pt x="416" y="49"/>
                  <a:pt x="408" y="40"/>
                  <a:pt x="400" y="30"/>
                </a:cubicBezTo>
                <a:cubicBezTo>
                  <a:pt x="389" y="17"/>
                  <a:pt x="378" y="4"/>
                  <a:pt x="366" y="2"/>
                </a:cubicBezTo>
                <a:cubicBezTo>
                  <a:pt x="354" y="0"/>
                  <a:pt x="339" y="10"/>
                  <a:pt x="325" y="19"/>
                </a:cubicBezTo>
                <a:cubicBezTo>
                  <a:pt x="315" y="25"/>
                  <a:pt x="304" y="32"/>
                  <a:pt x="297" y="32"/>
                </a:cubicBezTo>
                <a:cubicBezTo>
                  <a:pt x="290" y="32"/>
                  <a:pt x="279" y="27"/>
                  <a:pt x="268" y="22"/>
                </a:cubicBezTo>
                <a:cubicBezTo>
                  <a:pt x="253" y="15"/>
                  <a:pt x="237" y="8"/>
                  <a:pt x="226" y="12"/>
                </a:cubicBezTo>
                <a:cubicBezTo>
                  <a:pt x="214" y="15"/>
                  <a:pt x="205" y="29"/>
                  <a:pt x="196" y="44"/>
                </a:cubicBezTo>
                <a:cubicBezTo>
                  <a:pt x="189" y="55"/>
                  <a:pt x="183" y="65"/>
                  <a:pt x="177" y="69"/>
                </a:cubicBezTo>
                <a:cubicBezTo>
                  <a:pt x="171" y="72"/>
                  <a:pt x="159" y="72"/>
                  <a:pt x="146" y="72"/>
                </a:cubicBezTo>
                <a:cubicBezTo>
                  <a:pt x="129" y="73"/>
                  <a:pt x="112" y="73"/>
                  <a:pt x="103" y="81"/>
                </a:cubicBezTo>
                <a:cubicBezTo>
                  <a:pt x="94" y="90"/>
                  <a:pt x="92" y="106"/>
                  <a:pt x="90" y="123"/>
                </a:cubicBezTo>
                <a:cubicBezTo>
                  <a:pt x="89" y="136"/>
                  <a:pt x="88" y="148"/>
                  <a:pt x="84" y="154"/>
                </a:cubicBezTo>
                <a:cubicBezTo>
                  <a:pt x="80" y="159"/>
                  <a:pt x="69" y="165"/>
                  <a:pt x="58" y="170"/>
                </a:cubicBezTo>
                <a:cubicBezTo>
                  <a:pt x="42" y="178"/>
                  <a:pt x="28" y="185"/>
                  <a:pt x="23" y="197"/>
                </a:cubicBezTo>
                <a:cubicBezTo>
                  <a:pt x="18" y="209"/>
                  <a:pt x="24" y="226"/>
                  <a:pt x="30" y="242"/>
                </a:cubicBezTo>
                <a:cubicBezTo>
                  <a:pt x="34" y="253"/>
                  <a:pt x="38" y="264"/>
                  <a:pt x="37" y="271"/>
                </a:cubicBezTo>
                <a:cubicBezTo>
                  <a:pt x="37" y="278"/>
                  <a:pt x="28" y="288"/>
                  <a:pt x="21" y="298"/>
                </a:cubicBezTo>
                <a:cubicBezTo>
                  <a:pt x="10" y="311"/>
                  <a:pt x="0" y="324"/>
                  <a:pt x="1" y="336"/>
                </a:cubicBezTo>
                <a:cubicBezTo>
                  <a:pt x="2" y="348"/>
                  <a:pt x="14" y="360"/>
                  <a:pt x="26" y="372"/>
                </a:cubicBezTo>
                <a:cubicBezTo>
                  <a:pt x="35" y="381"/>
                  <a:pt x="44" y="390"/>
                  <a:pt x="46" y="396"/>
                </a:cubicBezTo>
                <a:cubicBezTo>
                  <a:pt x="48" y="403"/>
                  <a:pt x="45" y="415"/>
                  <a:pt x="42" y="427"/>
                </a:cubicBezTo>
                <a:cubicBezTo>
                  <a:pt x="39" y="444"/>
                  <a:pt x="35" y="460"/>
                  <a:pt x="42" y="471"/>
                </a:cubicBezTo>
                <a:cubicBezTo>
                  <a:pt x="48" y="482"/>
                  <a:pt x="63" y="487"/>
                  <a:pt x="80" y="493"/>
                </a:cubicBezTo>
                <a:cubicBezTo>
                  <a:pt x="91" y="497"/>
                  <a:pt x="103" y="501"/>
                  <a:pt x="108" y="506"/>
                </a:cubicBezTo>
                <a:cubicBezTo>
                  <a:pt x="112" y="511"/>
                  <a:pt x="115" y="523"/>
                  <a:pt x="118" y="535"/>
                </a:cubicBezTo>
                <a:cubicBezTo>
                  <a:pt x="122" y="552"/>
                  <a:pt x="126" y="568"/>
                  <a:pt x="137" y="575"/>
                </a:cubicBezTo>
                <a:cubicBezTo>
                  <a:pt x="142" y="578"/>
                  <a:pt x="149" y="580"/>
                  <a:pt x="159" y="580"/>
                </a:cubicBezTo>
                <a:cubicBezTo>
                  <a:pt x="166" y="580"/>
                  <a:pt x="174" y="579"/>
                  <a:pt x="182" y="578"/>
                </a:cubicBezTo>
                <a:cubicBezTo>
                  <a:pt x="195" y="577"/>
                  <a:pt x="206" y="576"/>
                  <a:pt x="212" y="578"/>
                </a:cubicBezTo>
                <a:cubicBezTo>
                  <a:pt x="218" y="580"/>
                  <a:pt x="227" y="590"/>
                  <a:pt x="234" y="599"/>
                </a:cubicBezTo>
                <a:cubicBezTo>
                  <a:pt x="245" y="613"/>
                  <a:pt x="255" y="625"/>
                  <a:pt x="267" y="627"/>
                </a:cubicBezTo>
                <a:cubicBezTo>
                  <a:pt x="268" y="627"/>
                  <a:pt x="270" y="627"/>
                  <a:pt x="271" y="627"/>
                </a:cubicBezTo>
                <a:cubicBezTo>
                  <a:pt x="282" y="627"/>
                  <a:pt x="295" y="619"/>
                  <a:pt x="308" y="611"/>
                </a:cubicBezTo>
                <a:cubicBezTo>
                  <a:pt x="318" y="604"/>
                  <a:pt x="329" y="598"/>
                  <a:pt x="337" y="597"/>
                </a:cubicBezTo>
                <a:cubicBezTo>
                  <a:pt x="343" y="597"/>
                  <a:pt x="354" y="602"/>
                  <a:pt x="365" y="607"/>
                </a:cubicBezTo>
                <a:cubicBezTo>
                  <a:pt x="380" y="614"/>
                  <a:pt x="396" y="621"/>
                  <a:pt x="408" y="618"/>
                </a:cubicBezTo>
                <a:cubicBezTo>
                  <a:pt x="419" y="614"/>
                  <a:pt x="428" y="600"/>
                  <a:pt x="436" y="586"/>
                </a:cubicBezTo>
                <a:cubicBezTo>
                  <a:pt x="443" y="576"/>
                  <a:pt x="450" y="564"/>
                  <a:pt x="456" y="561"/>
                </a:cubicBezTo>
                <a:cubicBezTo>
                  <a:pt x="462" y="558"/>
                  <a:pt x="474" y="558"/>
                  <a:pt x="485" y="558"/>
                </a:cubicBezTo>
                <a:cubicBezTo>
                  <a:pt x="503" y="557"/>
                  <a:pt x="521" y="557"/>
                  <a:pt x="530" y="548"/>
                </a:cubicBezTo>
                <a:cubicBezTo>
                  <a:pt x="539" y="540"/>
                  <a:pt x="541" y="523"/>
                  <a:pt x="543" y="506"/>
                </a:cubicBezTo>
                <a:cubicBezTo>
                  <a:pt x="544" y="494"/>
                  <a:pt x="545" y="481"/>
                  <a:pt x="549" y="476"/>
                </a:cubicBezTo>
                <a:cubicBezTo>
                  <a:pt x="553" y="470"/>
                  <a:pt x="564" y="465"/>
                  <a:pt x="575" y="459"/>
                </a:cubicBezTo>
                <a:cubicBezTo>
                  <a:pt x="591" y="451"/>
                  <a:pt x="606" y="444"/>
                  <a:pt x="610" y="432"/>
                </a:cubicBezTo>
                <a:cubicBezTo>
                  <a:pt x="615" y="421"/>
                  <a:pt x="609" y="405"/>
                  <a:pt x="603" y="389"/>
                </a:cubicBezTo>
                <a:cubicBezTo>
                  <a:pt x="599" y="377"/>
                  <a:pt x="595" y="366"/>
                  <a:pt x="596" y="359"/>
                </a:cubicBezTo>
                <a:cubicBezTo>
                  <a:pt x="597" y="352"/>
                  <a:pt x="605" y="343"/>
                  <a:pt x="612" y="333"/>
                </a:cubicBezTo>
                <a:cubicBezTo>
                  <a:pt x="623" y="320"/>
                  <a:pt x="634" y="306"/>
                  <a:pt x="632" y="293"/>
                </a:cubicBezTo>
                <a:close/>
                <a:moveTo>
                  <a:pt x="407" y="548"/>
                </a:moveTo>
                <a:lnTo>
                  <a:pt x="393" y="485"/>
                </a:lnTo>
                <a:cubicBezTo>
                  <a:pt x="391" y="473"/>
                  <a:pt x="380" y="464"/>
                  <a:pt x="367" y="464"/>
                </a:cubicBezTo>
                <a:lnTo>
                  <a:pt x="267" y="464"/>
                </a:lnTo>
                <a:cubicBezTo>
                  <a:pt x="254" y="464"/>
                  <a:pt x="244" y="473"/>
                  <a:pt x="241" y="485"/>
                </a:cubicBezTo>
                <a:lnTo>
                  <a:pt x="226" y="548"/>
                </a:lnTo>
                <a:cubicBezTo>
                  <a:pt x="179" y="524"/>
                  <a:pt x="142" y="483"/>
                  <a:pt x="125" y="433"/>
                </a:cubicBezTo>
                <a:cubicBezTo>
                  <a:pt x="121" y="435"/>
                  <a:pt x="117" y="436"/>
                  <a:pt x="113" y="436"/>
                </a:cubicBezTo>
                <a:cubicBezTo>
                  <a:pt x="97" y="436"/>
                  <a:pt x="83" y="420"/>
                  <a:pt x="83" y="401"/>
                </a:cubicBezTo>
                <a:cubicBezTo>
                  <a:pt x="83" y="383"/>
                  <a:pt x="97" y="367"/>
                  <a:pt x="113" y="367"/>
                </a:cubicBezTo>
                <a:cubicBezTo>
                  <a:pt x="118" y="375"/>
                  <a:pt x="123" y="383"/>
                  <a:pt x="129" y="390"/>
                </a:cubicBezTo>
                <a:cubicBezTo>
                  <a:pt x="123" y="371"/>
                  <a:pt x="120" y="351"/>
                  <a:pt x="120" y="332"/>
                </a:cubicBezTo>
                <a:cubicBezTo>
                  <a:pt x="120" y="325"/>
                  <a:pt x="121" y="319"/>
                  <a:pt x="121" y="312"/>
                </a:cubicBezTo>
                <a:cubicBezTo>
                  <a:pt x="238" y="296"/>
                  <a:pt x="338" y="218"/>
                  <a:pt x="338" y="218"/>
                </a:cubicBezTo>
                <a:cubicBezTo>
                  <a:pt x="361" y="265"/>
                  <a:pt x="452" y="292"/>
                  <a:pt x="511" y="305"/>
                </a:cubicBezTo>
                <a:cubicBezTo>
                  <a:pt x="512" y="314"/>
                  <a:pt x="513" y="322"/>
                  <a:pt x="513" y="332"/>
                </a:cubicBezTo>
                <a:cubicBezTo>
                  <a:pt x="513" y="351"/>
                  <a:pt x="510" y="371"/>
                  <a:pt x="504" y="390"/>
                </a:cubicBezTo>
                <a:cubicBezTo>
                  <a:pt x="510" y="383"/>
                  <a:pt x="516" y="375"/>
                  <a:pt x="520" y="367"/>
                </a:cubicBezTo>
                <a:cubicBezTo>
                  <a:pt x="537" y="367"/>
                  <a:pt x="550" y="383"/>
                  <a:pt x="550" y="401"/>
                </a:cubicBezTo>
                <a:cubicBezTo>
                  <a:pt x="550" y="420"/>
                  <a:pt x="537" y="436"/>
                  <a:pt x="520" y="436"/>
                </a:cubicBezTo>
                <a:cubicBezTo>
                  <a:pt x="516" y="436"/>
                  <a:pt x="513" y="435"/>
                  <a:pt x="509" y="433"/>
                </a:cubicBezTo>
                <a:cubicBezTo>
                  <a:pt x="492" y="483"/>
                  <a:pt x="455" y="525"/>
                  <a:pt x="407" y="548"/>
                </a:cubicBezTo>
                <a:close/>
                <a:moveTo>
                  <a:pt x="317" y="539"/>
                </a:moveTo>
                <a:cubicBezTo>
                  <a:pt x="303" y="539"/>
                  <a:pt x="290" y="542"/>
                  <a:pt x="281" y="546"/>
                </a:cubicBezTo>
                <a:lnTo>
                  <a:pt x="288" y="518"/>
                </a:lnTo>
                <a:lnTo>
                  <a:pt x="346" y="518"/>
                </a:lnTo>
                <a:lnTo>
                  <a:pt x="352" y="546"/>
                </a:lnTo>
                <a:cubicBezTo>
                  <a:pt x="343" y="542"/>
                  <a:pt x="331" y="539"/>
                  <a:pt x="317" y="539"/>
                </a:cubicBezTo>
                <a:close/>
                <a:moveTo>
                  <a:pt x="350" y="436"/>
                </a:moveTo>
                <a:cubicBezTo>
                  <a:pt x="350" y="444"/>
                  <a:pt x="335" y="450"/>
                  <a:pt x="317" y="450"/>
                </a:cubicBezTo>
                <a:cubicBezTo>
                  <a:pt x="298" y="450"/>
                  <a:pt x="283" y="444"/>
                  <a:pt x="283" y="436"/>
                </a:cubicBezTo>
                <a:cubicBezTo>
                  <a:pt x="283" y="429"/>
                  <a:pt x="298" y="423"/>
                  <a:pt x="317" y="423"/>
                </a:cubicBezTo>
                <a:cubicBezTo>
                  <a:pt x="335" y="423"/>
                  <a:pt x="350" y="429"/>
                  <a:pt x="350" y="436"/>
                </a:cubicBezTo>
                <a:close/>
                <a:moveTo>
                  <a:pt x="261" y="371"/>
                </a:moveTo>
                <a:cubicBezTo>
                  <a:pt x="261" y="387"/>
                  <a:pt x="248" y="400"/>
                  <a:pt x="232" y="400"/>
                </a:cubicBezTo>
                <a:cubicBezTo>
                  <a:pt x="217" y="400"/>
                  <a:pt x="204" y="387"/>
                  <a:pt x="204" y="371"/>
                </a:cubicBezTo>
                <a:cubicBezTo>
                  <a:pt x="204" y="356"/>
                  <a:pt x="217" y="343"/>
                  <a:pt x="232" y="343"/>
                </a:cubicBezTo>
                <a:cubicBezTo>
                  <a:pt x="248" y="343"/>
                  <a:pt x="261" y="356"/>
                  <a:pt x="261" y="371"/>
                </a:cubicBezTo>
                <a:close/>
                <a:moveTo>
                  <a:pt x="430" y="371"/>
                </a:moveTo>
                <a:cubicBezTo>
                  <a:pt x="430" y="387"/>
                  <a:pt x="417" y="400"/>
                  <a:pt x="401" y="400"/>
                </a:cubicBezTo>
                <a:cubicBezTo>
                  <a:pt x="385" y="400"/>
                  <a:pt x="373" y="387"/>
                  <a:pt x="373" y="371"/>
                </a:cubicBezTo>
                <a:cubicBezTo>
                  <a:pt x="373" y="356"/>
                  <a:pt x="385" y="343"/>
                  <a:pt x="401" y="343"/>
                </a:cubicBezTo>
                <a:cubicBezTo>
                  <a:pt x="417" y="343"/>
                  <a:pt x="430" y="356"/>
                  <a:pt x="430" y="371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  <a:prstDash val="solid"/>
            <a:miter lim="800000"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4084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1íḓ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心理社会特征提取</a:t>
            </a:r>
          </a:p>
        </p:txBody>
      </p:sp>
      <p:sp>
        <p:nvSpPr>
          <p:cNvPr id="4" name="iṡļîḑ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6" name="íṡlidé">
            <a:extLst>
              <a:ext uri="{FF2B5EF4-FFF2-40B4-BE49-F238E27FC236}">
                <a16:creationId xmlns:a16="http://schemas.microsoft.com/office/drawing/2014/main" id="{C1B37EF9-9BF9-4352-91AB-D7CA493256FD}"/>
              </a:ext>
            </a:extLst>
          </p:cNvPr>
          <p:cNvSpPr/>
          <p:nvPr/>
        </p:nvSpPr>
        <p:spPr>
          <a:xfrm>
            <a:off x="4795805" y="2313734"/>
            <a:ext cx="2600390" cy="26003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í$ḻîḋê">
            <a:extLst>
              <a:ext uri="{FF2B5EF4-FFF2-40B4-BE49-F238E27FC236}">
                <a16:creationId xmlns:a16="http://schemas.microsoft.com/office/drawing/2014/main" id="{FCDEC7EC-628D-4CD1-95A4-9FD1C23809F9}"/>
              </a:ext>
            </a:extLst>
          </p:cNvPr>
          <p:cNvSpPr/>
          <p:nvPr/>
        </p:nvSpPr>
        <p:spPr>
          <a:xfrm>
            <a:off x="4442386" y="1960318"/>
            <a:ext cx="3307229" cy="3307223"/>
          </a:xfrm>
          <a:prstGeom prst="donut">
            <a:avLst>
              <a:gd name="adj" fmla="val 2698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iṡḻïḓè">
            <a:extLst>
              <a:ext uri="{FF2B5EF4-FFF2-40B4-BE49-F238E27FC236}">
                <a16:creationId xmlns:a16="http://schemas.microsoft.com/office/drawing/2014/main" id="{3CFC8B2C-8C55-4560-836B-774383384E92}"/>
              </a:ext>
            </a:extLst>
          </p:cNvPr>
          <p:cNvSpPr/>
          <p:nvPr/>
        </p:nvSpPr>
        <p:spPr>
          <a:xfrm rot="5400000">
            <a:off x="6848577" y="3485198"/>
            <a:ext cx="220505" cy="294006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iś1îḍe">
            <a:extLst>
              <a:ext uri="{FF2B5EF4-FFF2-40B4-BE49-F238E27FC236}">
                <a16:creationId xmlns:a16="http://schemas.microsoft.com/office/drawing/2014/main" id="{8E98ED01-19A1-47D4-8997-D01A469F5904}"/>
              </a:ext>
            </a:extLst>
          </p:cNvPr>
          <p:cNvSpPr/>
          <p:nvPr/>
        </p:nvSpPr>
        <p:spPr>
          <a:xfrm rot="16200000" flipH="1">
            <a:off x="5122917" y="3485198"/>
            <a:ext cx="220505" cy="294006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isliďê">
            <a:extLst>
              <a:ext uri="{FF2B5EF4-FFF2-40B4-BE49-F238E27FC236}">
                <a16:creationId xmlns:a16="http://schemas.microsoft.com/office/drawing/2014/main" id="{A6CBB249-F4E2-433F-83AB-600229FD8261}"/>
              </a:ext>
            </a:extLst>
          </p:cNvPr>
          <p:cNvSpPr/>
          <p:nvPr/>
        </p:nvSpPr>
        <p:spPr bwMode="auto">
          <a:xfrm>
            <a:off x="660400" y="2409361"/>
            <a:ext cx="3178103" cy="78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、通过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模型，推测用户推文中的语义位置信息，记作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of Interest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 即推文的活动地点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ïṥḻiḑe">
            <a:extLst>
              <a:ext uri="{FF2B5EF4-FFF2-40B4-BE49-F238E27FC236}">
                <a16:creationId xmlns:a16="http://schemas.microsoft.com/office/drawing/2014/main" id="{027C2CFC-FF3F-4728-9C71-728363C89D21}"/>
              </a:ext>
            </a:extLst>
          </p:cNvPr>
          <p:cNvSpPr>
            <a:spLocks noChangeAspect="1"/>
          </p:cNvSpPr>
          <p:nvPr/>
        </p:nvSpPr>
        <p:spPr>
          <a:xfrm>
            <a:off x="5484000" y="2980525"/>
            <a:ext cx="1224001" cy="122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r>
              <a:rPr lang="zh-CN" altLang="en-US" sz="2500" b="1" dirty="0">
                <a:solidFill>
                  <a:srgbClr val="253E79"/>
                </a:solidFill>
              </a:rPr>
              <a:t>风险偏好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íṩľïḓe">
                <a:extLst>
                  <a:ext uri="{FF2B5EF4-FFF2-40B4-BE49-F238E27FC236}">
                    <a16:creationId xmlns:a16="http://schemas.microsoft.com/office/drawing/2014/main" id="{38ED384A-8F5D-4452-8507-A913BD85CAF2}"/>
                  </a:ext>
                </a:extLst>
              </p:cNvPr>
              <p:cNvSpPr/>
              <p:nvPr/>
            </p:nvSpPr>
            <p:spPr bwMode="auto">
              <a:xfrm>
                <a:off x="660400" y="3476241"/>
                <a:ext cx="3178103" cy="78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、计算</a:t>
                </a: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</a:t>
                </a: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的概率，以</a:t>
                </a: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</a:t>
                </a: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的频率代替概率：</a:t>
                </a: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íṩľïḓe">
                <a:extLst>
                  <a:ext uri="{FF2B5EF4-FFF2-40B4-BE49-F238E27FC236}">
                    <a16:creationId xmlns:a16="http://schemas.microsoft.com/office/drawing/2014/main" id="{38ED384A-8F5D-4452-8507-A913BD85C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400" y="3476241"/>
                <a:ext cx="3178103" cy="780186"/>
              </a:xfrm>
              <a:prstGeom prst="rect">
                <a:avLst/>
              </a:prstGeom>
              <a:blipFill>
                <a:blip r:embed="rId3"/>
                <a:stretch>
                  <a:fillRect l="-1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í$1iḑè">
                <a:extLst>
                  <a:ext uri="{FF2B5EF4-FFF2-40B4-BE49-F238E27FC236}">
                    <a16:creationId xmlns:a16="http://schemas.microsoft.com/office/drawing/2014/main" id="{AF360F95-CB14-4E47-BB43-6DC59FE34BB4}"/>
                  </a:ext>
                </a:extLst>
              </p:cNvPr>
              <p:cNvSpPr/>
              <p:nvPr/>
            </p:nvSpPr>
            <p:spPr bwMode="auto">
              <a:xfrm>
                <a:off x="660400" y="4543121"/>
                <a:ext cx="3178103" cy="780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、在</a:t>
                </a:r>
                <a:r>
                  <a:rPr lang="en-US" altLang="zh-CN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</a:t>
                </a: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概率的基础上，计算该用户推文的信息熵：</a:t>
                </a:r>
                <a14:m>
                  <m:oMath xmlns:m="http://schemas.openxmlformats.org/officeDocument/2006/math">
                    <m:r>
                      <a:rPr lang="en-US" altLang="zh-CN" sz="1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3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3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3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3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zh-CN" altLang="en-US" sz="13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高熵代表更具探索性</a:t>
                </a:r>
                <a:endParaRPr lang="en-US" altLang="zh-CN" sz="1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í$1iḑè">
                <a:extLst>
                  <a:ext uri="{FF2B5EF4-FFF2-40B4-BE49-F238E27FC236}">
                    <a16:creationId xmlns:a16="http://schemas.microsoft.com/office/drawing/2014/main" id="{AF360F95-CB14-4E47-BB43-6DC59FE34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400" y="4543121"/>
                <a:ext cx="3178103" cy="780186"/>
              </a:xfrm>
              <a:prstGeom prst="rect">
                <a:avLst/>
              </a:prstGeom>
              <a:blipFill>
                <a:blip r:embed="rId4"/>
                <a:stretch>
                  <a:fillRect l="-192" t="-5469" b="-320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îṡļïḍè">
            <a:extLst>
              <a:ext uri="{FF2B5EF4-FFF2-40B4-BE49-F238E27FC236}">
                <a16:creationId xmlns:a16="http://schemas.microsoft.com/office/drawing/2014/main" id="{E85DAFE6-F64D-4C3C-9795-7787DAE51D5E}"/>
              </a:ext>
            </a:extLst>
          </p:cNvPr>
          <p:cNvSpPr/>
          <p:nvPr/>
        </p:nvSpPr>
        <p:spPr bwMode="auto">
          <a:xfrm>
            <a:off x="8340665" y="2409361"/>
            <a:ext cx="3178103" cy="78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整理出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104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种高风险活动清单：跳伞、蹦极、高空作业、翼装飞行等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iSḷïḋé">
            <a:extLst>
              <a:ext uri="{FF2B5EF4-FFF2-40B4-BE49-F238E27FC236}">
                <a16:creationId xmlns:a16="http://schemas.microsoft.com/office/drawing/2014/main" id="{D97E9F5A-38E9-47D9-BE46-074E94F092BF}"/>
              </a:ext>
            </a:extLst>
          </p:cNvPr>
          <p:cNvSpPr/>
          <p:nvPr/>
        </p:nvSpPr>
        <p:spPr bwMode="auto">
          <a:xfrm>
            <a:off x="8340665" y="3476241"/>
            <a:ext cx="3178103" cy="78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、通过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种的</a:t>
            </a: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将推文和以上词组编码为向量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ïsḻïḑè">
            <a:extLst>
              <a:ext uri="{FF2B5EF4-FFF2-40B4-BE49-F238E27FC236}">
                <a16:creationId xmlns:a16="http://schemas.microsoft.com/office/drawing/2014/main" id="{97916E28-F2ED-428D-8438-C07533A0B892}"/>
              </a:ext>
            </a:extLst>
          </p:cNvPr>
          <p:cNvSpPr/>
          <p:nvPr/>
        </p:nvSpPr>
        <p:spPr bwMode="auto">
          <a:xfrm>
            <a:off x="8340665" y="4543121"/>
            <a:ext cx="3178103" cy="78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、通过余弦相似度计算用户参与高风险活动的概率，提供所有推文中最高概率和所有推文的平均概率两个指标</a:t>
            </a:r>
            <a:endParaRPr lang="en-US" altLang="zh-CN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îṥ1iďê">
            <a:extLst>
              <a:ext uri="{FF2B5EF4-FFF2-40B4-BE49-F238E27FC236}">
                <a16:creationId xmlns:a16="http://schemas.microsoft.com/office/drawing/2014/main" id="{A878A56E-E30B-4FD4-9EAD-7300A0ECC4B8}"/>
              </a:ext>
            </a:extLst>
          </p:cNvPr>
          <p:cNvSpPr>
            <a:spLocks noChangeAspect="1"/>
          </p:cNvSpPr>
          <p:nvPr/>
        </p:nvSpPr>
        <p:spPr bwMode="auto">
          <a:xfrm>
            <a:off x="7438893" y="3426137"/>
            <a:ext cx="412696" cy="412120"/>
          </a:xfrm>
          <a:custGeom>
            <a:avLst/>
            <a:gdLst>
              <a:gd name="connsiteX0" fmla="*/ 199404 w 608416"/>
              <a:gd name="connsiteY0" fmla="*/ 274640 h 607568"/>
              <a:gd name="connsiteX1" fmla="*/ 409013 w 608416"/>
              <a:gd name="connsiteY1" fmla="*/ 274640 h 607568"/>
              <a:gd name="connsiteX2" fmla="*/ 426992 w 608416"/>
              <a:gd name="connsiteY2" fmla="*/ 292590 h 607568"/>
              <a:gd name="connsiteX3" fmla="*/ 409013 w 608416"/>
              <a:gd name="connsiteY3" fmla="*/ 310541 h 607568"/>
              <a:gd name="connsiteX4" fmla="*/ 322188 w 608416"/>
              <a:gd name="connsiteY4" fmla="*/ 310541 h 607568"/>
              <a:gd name="connsiteX5" fmla="*/ 322188 w 608416"/>
              <a:gd name="connsiteY5" fmla="*/ 589617 h 607568"/>
              <a:gd name="connsiteX6" fmla="*/ 304208 w 608416"/>
              <a:gd name="connsiteY6" fmla="*/ 607568 h 607568"/>
              <a:gd name="connsiteX7" fmla="*/ 286229 w 608416"/>
              <a:gd name="connsiteY7" fmla="*/ 589617 h 607568"/>
              <a:gd name="connsiteX8" fmla="*/ 286229 w 608416"/>
              <a:gd name="connsiteY8" fmla="*/ 310541 h 607568"/>
              <a:gd name="connsiteX9" fmla="*/ 199404 w 608416"/>
              <a:gd name="connsiteY9" fmla="*/ 310541 h 607568"/>
              <a:gd name="connsiteX10" fmla="*/ 181424 w 608416"/>
              <a:gd name="connsiteY10" fmla="*/ 292590 h 607568"/>
              <a:gd name="connsiteX11" fmla="*/ 199404 w 608416"/>
              <a:gd name="connsiteY11" fmla="*/ 274640 h 607568"/>
              <a:gd name="connsiteX12" fmla="*/ 538360 w 608416"/>
              <a:gd name="connsiteY12" fmla="*/ 210638 h 607568"/>
              <a:gd name="connsiteX13" fmla="*/ 601500 w 608416"/>
              <a:gd name="connsiteY13" fmla="*/ 273691 h 607568"/>
              <a:gd name="connsiteX14" fmla="*/ 601500 w 608416"/>
              <a:gd name="connsiteY14" fmla="*/ 418820 h 607568"/>
              <a:gd name="connsiteX15" fmla="*/ 541125 w 608416"/>
              <a:gd name="connsiteY15" fmla="*/ 479112 h 607568"/>
              <a:gd name="connsiteX16" fmla="*/ 462315 w 608416"/>
              <a:gd name="connsiteY16" fmla="*/ 479112 h 607568"/>
              <a:gd name="connsiteX17" fmla="*/ 462315 w 608416"/>
              <a:gd name="connsiteY17" fmla="*/ 586348 h 607568"/>
              <a:gd name="connsiteX18" fmla="*/ 447566 w 608416"/>
              <a:gd name="connsiteY18" fmla="*/ 601076 h 607568"/>
              <a:gd name="connsiteX19" fmla="*/ 377666 w 608416"/>
              <a:gd name="connsiteY19" fmla="*/ 601076 h 607568"/>
              <a:gd name="connsiteX20" fmla="*/ 362918 w 608416"/>
              <a:gd name="connsiteY20" fmla="*/ 586348 h 607568"/>
              <a:gd name="connsiteX21" fmla="*/ 362918 w 608416"/>
              <a:gd name="connsiteY21" fmla="*/ 431707 h 607568"/>
              <a:gd name="connsiteX22" fmla="*/ 413922 w 608416"/>
              <a:gd name="connsiteY22" fmla="*/ 380774 h 607568"/>
              <a:gd name="connsiteX23" fmla="*/ 475373 w 608416"/>
              <a:gd name="connsiteY23" fmla="*/ 380774 h 607568"/>
              <a:gd name="connsiteX24" fmla="*/ 475373 w 608416"/>
              <a:gd name="connsiteY24" fmla="*/ 273691 h 607568"/>
              <a:gd name="connsiteX25" fmla="*/ 538360 w 608416"/>
              <a:gd name="connsiteY25" fmla="*/ 210638 h 607568"/>
              <a:gd name="connsiteX26" fmla="*/ 70055 w 608416"/>
              <a:gd name="connsiteY26" fmla="*/ 210638 h 607568"/>
              <a:gd name="connsiteX27" fmla="*/ 133042 w 608416"/>
              <a:gd name="connsiteY27" fmla="*/ 273691 h 607568"/>
              <a:gd name="connsiteX28" fmla="*/ 133042 w 608416"/>
              <a:gd name="connsiteY28" fmla="*/ 380774 h 607568"/>
              <a:gd name="connsiteX29" fmla="*/ 194493 w 608416"/>
              <a:gd name="connsiteY29" fmla="*/ 380774 h 607568"/>
              <a:gd name="connsiteX30" fmla="*/ 245497 w 608416"/>
              <a:gd name="connsiteY30" fmla="*/ 431707 h 607568"/>
              <a:gd name="connsiteX31" fmla="*/ 245497 w 608416"/>
              <a:gd name="connsiteY31" fmla="*/ 586348 h 607568"/>
              <a:gd name="connsiteX32" fmla="*/ 230749 w 608416"/>
              <a:gd name="connsiteY32" fmla="*/ 601076 h 607568"/>
              <a:gd name="connsiteX33" fmla="*/ 160849 w 608416"/>
              <a:gd name="connsiteY33" fmla="*/ 601076 h 607568"/>
              <a:gd name="connsiteX34" fmla="*/ 146100 w 608416"/>
              <a:gd name="connsiteY34" fmla="*/ 586348 h 607568"/>
              <a:gd name="connsiteX35" fmla="*/ 146100 w 608416"/>
              <a:gd name="connsiteY35" fmla="*/ 479112 h 607568"/>
              <a:gd name="connsiteX36" fmla="*/ 67290 w 608416"/>
              <a:gd name="connsiteY36" fmla="*/ 479112 h 607568"/>
              <a:gd name="connsiteX37" fmla="*/ 6915 w 608416"/>
              <a:gd name="connsiteY37" fmla="*/ 418820 h 607568"/>
              <a:gd name="connsiteX38" fmla="*/ 6915 w 608416"/>
              <a:gd name="connsiteY38" fmla="*/ 273691 h 607568"/>
              <a:gd name="connsiteX39" fmla="*/ 70055 w 608416"/>
              <a:gd name="connsiteY39" fmla="*/ 210638 h 607568"/>
              <a:gd name="connsiteX40" fmla="*/ 349065 w 608416"/>
              <a:gd name="connsiteY40" fmla="*/ 71077 h 607568"/>
              <a:gd name="connsiteX41" fmla="*/ 336314 w 608416"/>
              <a:gd name="connsiteY41" fmla="*/ 76255 h 607568"/>
              <a:gd name="connsiteX42" fmla="*/ 289307 w 608416"/>
              <a:gd name="connsiteY42" fmla="*/ 123358 h 607568"/>
              <a:gd name="connsiteX43" fmla="*/ 272101 w 608416"/>
              <a:gd name="connsiteY43" fmla="*/ 106174 h 607568"/>
              <a:gd name="connsiteX44" fmla="*/ 246600 w 608416"/>
              <a:gd name="connsiteY44" fmla="*/ 106174 h 607568"/>
              <a:gd name="connsiteX45" fmla="*/ 246600 w 608416"/>
              <a:gd name="connsiteY45" fmla="*/ 131490 h 607568"/>
              <a:gd name="connsiteX46" fmla="*/ 276556 w 608416"/>
              <a:gd name="connsiteY46" fmla="*/ 161409 h 607568"/>
              <a:gd name="connsiteX47" fmla="*/ 289307 w 608416"/>
              <a:gd name="connsiteY47" fmla="*/ 166626 h 607568"/>
              <a:gd name="connsiteX48" fmla="*/ 301903 w 608416"/>
              <a:gd name="connsiteY48" fmla="*/ 161409 h 607568"/>
              <a:gd name="connsiteX49" fmla="*/ 361816 w 608416"/>
              <a:gd name="connsiteY49" fmla="*/ 101724 h 607568"/>
              <a:gd name="connsiteX50" fmla="*/ 361816 w 608416"/>
              <a:gd name="connsiteY50" fmla="*/ 76255 h 607568"/>
              <a:gd name="connsiteX51" fmla="*/ 349065 w 608416"/>
              <a:gd name="connsiteY51" fmla="*/ 71077 h 607568"/>
              <a:gd name="connsiteX52" fmla="*/ 538450 w 608416"/>
              <a:gd name="connsiteY52" fmla="*/ 33730 h 607568"/>
              <a:gd name="connsiteX53" fmla="*/ 608416 w 608416"/>
              <a:gd name="connsiteY53" fmla="*/ 103696 h 607568"/>
              <a:gd name="connsiteX54" fmla="*/ 538450 w 608416"/>
              <a:gd name="connsiteY54" fmla="*/ 173662 h 607568"/>
              <a:gd name="connsiteX55" fmla="*/ 468484 w 608416"/>
              <a:gd name="connsiteY55" fmla="*/ 103696 h 607568"/>
              <a:gd name="connsiteX56" fmla="*/ 538450 w 608416"/>
              <a:gd name="connsiteY56" fmla="*/ 33730 h 607568"/>
              <a:gd name="connsiteX57" fmla="*/ 70001 w 608416"/>
              <a:gd name="connsiteY57" fmla="*/ 33730 h 607568"/>
              <a:gd name="connsiteX58" fmla="*/ 140002 w 608416"/>
              <a:gd name="connsiteY58" fmla="*/ 103696 h 607568"/>
              <a:gd name="connsiteX59" fmla="*/ 70001 w 608416"/>
              <a:gd name="connsiteY59" fmla="*/ 173662 h 607568"/>
              <a:gd name="connsiteX60" fmla="*/ 0 w 608416"/>
              <a:gd name="connsiteY60" fmla="*/ 103696 h 607568"/>
              <a:gd name="connsiteX61" fmla="*/ 70001 w 608416"/>
              <a:gd name="connsiteY61" fmla="*/ 33730 h 607568"/>
              <a:gd name="connsiteX62" fmla="*/ 304208 w 608416"/>
              <a:gd name="connsiteY62" fmla="*/ 0 h 607568"/>
              <a:gd name="connsiteX63" fmla="*/ 423110 w 608416"/>
              <a:gd name="connsiteY63" fmla="*/ 118909 h 607568"/>
              <a:gd name="connsiteX64" fmla="*/ 304208 w 608416"/>
              <a:gd name="connsiteY64" fmla="*/ 237664 h 607568"/>
              <a:gd name="connsiteX65" fmla="*/ 185305 w 608416"/>
              <a:gd name="connsiteY65" fmla="*/ 118909 h 607568"/>
              <a:gd name="connsiteX66" fmla="*/ 304208 w 608416"/>
              <a:gd name="connsiteY66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8416" h="607568">
                <a:moveTo>
                  <a:pt x="199404" y="274640"/>
                </a:moveTo>
                <a:lnTo>
                  <a:pt x="409013" y="274640"/>
                </a:lnTo>
                <a:cubicBezTo>
                  <a:pt x="418848" y="274640"/>
                  <a:pt x="426992" y="282771"/>
                  <a:pt x="426992" y="292590"/>
                </a:cubicBezTo>
                <a:cubicBezTo>
                  <a:pt x="426992" y="302563"/>
                  <a:pt x="418848" y="310541"/>
                  <a:pt x="409013" y="310541"/>
                </a:cubicBezTo>
                <a:lnTo>
                  <a:pt x="322188" y="310541"/>
                </a:lnTo>
                <a:lnTo>
                  <a:pt x="322188" y="589617"/>
                </a:lnTo>
                <a:cubicBezTo>
                  <a:pt x="322188" y="599437"/>
                  <a:pt x="314197" y="607568"/>
                  <a:pt x="304208" y="607568"/>
                </a:cubicBezTo>
                <a:cubicBezTo>
                  <a:pt x="294220" y="607568"/>
                  <a:pt x="286229" y="599437"/>
                  <a:pt x="286229" y="589617"/>
                </a:cubicBezTo>
                <a:lnTo>
                  <a:pt x="286229" y="310541"/>
                </a:lnTo>
                <a:lnTo>
                  <a:pt x="199404" y="310541"/>
                </a:lnTo>
                <a:cubicBezTo>
                  <a:pt x="189569" y="310541"/>
                  <a:pt x="181424" y="302563"/>
                  <a:pt x="181424" y="292590"/>
                </a:cubicBezTo>
                <a:cubicBezTo>
                  <a:pt x="181424" y="282771"/>
                  <a:pt x="189569" y="274640"/>
                  <a:pt x="199404" y="274640"/>
                </a:cubicBezTo>
                <a:close/>
                <a:moveTo>
                  <a:pt x="538360" y="210638"/>
                </a:moveTo>
                <a:cubicBezTo>
                  <a:pt x="573233" y="210638"/>
                  <a:pt x="601500" y="238866"/>
                  <a:pt x="601500" y="273691"/>
                </a:cubicBezTo>
                <a:lnTo>
                  <a:pt x="601500" y="418820"/>
                </a:lnTo>
                <a:cubicBezTo>
                  <a:pt x="601500" y="452111"/>
                  <a:pt x="574462" y="479112"/>
                  <a:pt x="541125" y="479112"/>
                </a:cubicBezTo>
                <a:lnTo>
                  <a:pt x="462315" y="479112"/>
                </a:lnTo>
                <a:lnTo>
                  <a:pt x="462315" y="586348"/>
                </a:lnTo>
                <a:cubicBezTo>
                  <a:pt x="462315" y="594479"/>
                  <a:pt x="455709" y="601076"/>
                  <a:pt x="447566" y="601076"/>
                </a:cubicBezTo>
                <a:lnTo>
                  <a:pt x="377666" y="601076"/>
                </a:lnTo>
                <a:cubicBezTo>
                  <a:pt x="369524" y="601076"/>
                  <a:pt x="362918" y="594479"/>
                  <a:pt x="362918" y="586348"/>
                </a:cubicBezTo>
                <a:lnTo>
                  <a:pt x="362918" y="431707"/>
                </a:lnTo>
                <a:cubicBezTo>
                  <a:pt x="362918" y="403633"/>
                  <a:pt x="385655" y="380774"/>
                  <a:pt x="413922" y="380774"/>
                </a:cubicBezTo>
                <a:lnTo>
                  <a:pt x="475373" y="380774"/>
                </a:lnTo>
                <a:lnTo>
                  <a:pt x="475373" y="273691"/>
                </a:lnTo>
                <a:cubicBezTo>
                  <a:pt x="475373" y="238866"/>
                  <a:pt x="503640" y="210638"/>
                  <a:pt x="538360" y="210638"/>
                </a:cubicBezTo>
                <a:close/>
                <a:moveTo>
                  <a:pt x="70055" y="210638"/>
                </a:moveTo>
                <a:cubicBezTo>
                  <a:pt x="104775" y="210638"/>
                  <a:pt x="133042" y="238866"/>
                  <a:pt x="133042" y="273691"/>
                </a:cubicBezTo>
                <a:lnTo>
                  <a:pt x="133042" y="380774"/>
                </a:lnTo>
                <a:lnTo>
                  <a:pt x="194493" y="380774"/>
                </a:lnTo>
                <a:cubicBezTo>
                  <a:pt x="222761" y="380774"/>
                  <a:pt x="245497" y="403633"/>
                  <a:pt x="245497" y="431707"/>
                </a:cubicBezTo>
                <a:lnTo>
                  <a:pt x="245497" y="586348"/>
                </a:lnTo>
                <a:cubicBezTo>
                  <a:pt x="245497" y="594479"/>
                  <a:pt x="238891" y="601076"/>
                  <a:pt x="230749" y="601076"/>
                </a:cubicBezTo>
                <a:lnTo>
                  <a:pt x="160849" y="601076"/>
                </a:lnTo>
                <a:cubicBezTo>
                  <a:pt x="152706" y="601076"/>
                  <a:pt x="146100" y="594479"/>
                  <a:pt x="146100" y="586348"/>
                </a:cubicBezTo>
                <a:lnTo>
                  <a:pt x="146100" y="479112"/>
                </a:lnTo>
                <a:lnTo>
                  <a:pt x="67290" y="479112"/>
                </a:lnTo>
                <a:cubicBezTo>
                  <a:pt x="33953" y="479112"/>
                  <a:pt x="6915" y="452111"/>
                  <a:pt x="6915" y="418820"/>
                </a:cubicBezTo>
                <a:lnTo>
                  <a:pt x="6915" y="273691"/>
                </a:lnTo>
                <a:cubicBezTo>
                  <a:pt x="6915" y="238866"/>
                  <a:pt x="35182" y="210638"/>
                  <a:pt x="70055" y="210638"/>
                </a:cubicBezTo>
                <a:close/>
                <a:moveTo>
                  <a:pt x="349065" y="71077"/>
                </a:moveTo>
                <a:cubicBezTo>
                  <a:pt x="344457" y="71077"/>
                  <a:pt x="339848" y="72803"/>
                  <a:pt x="336314" y="76255"/>
                </a:cubicBezTo>
                <a:lnTo>
                  <a:pt x="289307" y="123358"/>
                </a:lnTo>
                <a:lnTo>
                  <a:pt x="272101" y="106174"/>
                </a:lnTo>
                <a:cubicBezTo>
                  <a:pt x="265034" y="99116"/>
                  <a:pt x="253667" y="99116"/>
                  <a:pt x="246600" y="106174"/>
                </a:cubicBezTo>
                <a:cubicBezTo>
                  <a:pt x="239687" y="113232"/>
                  <a:pt x="239687" y="124586"/>
                  <a:pt x="246600" y="131490"/>
                </a:cubicBezTo>
                <a:lnTo>
                  <a:pt x="276556" y="161409"/>
                </a:lnTo>
                <a:cubicBezTo>
                  <a:pt x="280089" y="164938"/>
                  <a:pt x="284698" y="166626"/>
                  <a:pt x="289307" y="166626"/>
                </a:cubicBezTo>
                <a:cubicBezTo>
                  <a:pt x="293915" y="166626"/>
                  <a:pt x="298524" y="164938"/>
                  <a:pt x="301903" y="161409"/>
                </a:cubicBezTo>
                <a:lnTo>
                  <a:pt x="361816" y="101724"/>
                </a:lnTo>
                <a:cubicBezTo>
                  <a:pt x="368728" y="94667"/>
                  <a:pt x="368728" y="83313"/>
                  <a:pt x="361816" y="76255"/>
                </a:cubicBezTo>
                <a:cubicBezTo>
                  <a:pt x="358282" y="72803"/>
                  <a:pt x="353674" y="71077"/>
                  <a:pt x="349065" y="71077"/>
                </a:cubicBezTo>
                <a:close/>
                <a:moveTo>
                  <a:pt x="538450" y="33730"/>
                </a:moveTo>
                <a:cubicBezTo>
                  <a:pt x="577091" y="33730"/>
                  <a:pt x="608416" y="65055"/>
                  <a:pt x="608416" y="103696"/>
                </a:cubicBezTo>
                <a:cubicBezTo>
                  <a:pt x="608416" y="142337"/>
                  <a:pt x="577091" y="173662"/>
                  <a:pt x="538450" y="173662"/>
                </a:cubicBezTo>
                <a:cubicBezTo>
                  <a:pt x="499809" y="173662"/>
                  <a:pt x="468484" y="142337"/>
                  <a:pt x="468484" y="103696"/>
                </a:cubicBezTo>
                <a:cubicBezTo>
                  <a:pt x="468484" y="65055"/>
                  <a:pt x="499809" y="33730"/>
                  <a:pt x="538450" y="33730"/>
                </a:cubicBezTo>
                <a:close/>
                <a:moveTo>
                  <a:pt x="70001" y="33730"/>
                </a:moveTo>
                <a:cubicBezTo>
                  <a:pt x="108661" y="33730"/>
                  <a:pt x="140002" y="65055"/>
                  <a:pt x="140002" y="103696"/>
                </a:cubicBezTo>
                <a:cubicBezTo>
                  <a:pt x="140002" y="142337"/>
                  <a:pt x="108661" y="173662"/>
                  <a:pt x="70001" y="173662"/>
                </a:cubicBezTo>
                <a:cubicBezTo>
                  <a:pt x="31341" y="173662"/>
                  <a:pt x="0" y="142337"/>
                  <a:pt x="0" y="103696"/>
                </a:cubicBezTo>
                <a:cubicBezTo>
                  <a:pt x="0" y="65055"/>
                  <a:pt x="31341" y="33730"/>
                  <a:pt x="70001" y="33730"/>
                </a:cubicBezTo>
                <a:close/>
                <a:moveTo>
                  <a:pt x="304208" y="0"/>
                </a:moveTo>
                <a:cubicBezTo>
                  <a:pt x="369804" y="0"/>
                  <a:pt x="423110" y="53394"/>
                  <a:pt x="423110" y="118909"/>
                </a:cubicBezTo>
                <a:cubicBezTo>
                  <a:pt x="423110" y="184424"/>
                  <a:pt x="369804" y="237664"/>
                  <a:pt x="304208" y="237664"/>
                </a:cubicBezTo>
                <a:cubicBezTo>
                  <a:pt x="238612" y="237664"/>
                  <a:pt x="185305" y="184424"/>
                  <a:pt x="185305" y="118909"/>
                </a:cubicBezTo>
                <a:cubicBezTo>
                  <a:pt x="185305" y="53394"/>
                  <a:pt x="238612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460378-BE94-4808-8137-9082B0E2FE13}"/>
              </a:ext>
            </a:extLst>
          </p:cNvPr>
          <p:cNvSpPr txBox="1"/>
          <p:nvPr/>
        </p:nvSpPr>
        <p:spPr>
          <a:xfrm>
            <a:off x="3751995" y="3302799"/>
            <a:ext cx="13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活动</a:t>
            </a:r>
            <a:endParaRPr lang="en-US" altLang="zh-CN" b="1" dirty="0"/>
          </a:p>
          <a:p>
            <a:pPr algn="ctr"/>
            <a:r>
              <a:rPr lang="zh-CN" altLang="en-US" b="1" dirty="0"/>
              <a:t>多样性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746C903-CEFF-4547-A8A3-D3C523487A5B}"/>
              </a:ext>
            </a:extLst>
          </p:cNvPr>
          <p:cNvSpPr txBox="1"/>
          <p:nvPr/>
        </p:nvSpPr>
        <p:spPr>
          <a:xfrm>
            <a:off x="7059227" y="3302799"/>
            <a:ext cx="138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高风险活动参与率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66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7431" y="1301666"/>
            <a:ext cx="10604088" cy="5068960"/>
            <a:chOff x="287431" y="1301666"/>
            <a:chExt cx="10604088" cy="506896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9B25D7B-3DAE-431F-ACEA-6CFA9DE47373}"/>
                </a:ext>
              </a:extLst>
            </p:cNvPr>
            <p:cNvGrpSpPr/>
            <p:nvPr/>
          </p:nvGrpSpPr>
          <p:grpSpPr>
            <a:xfrm>
              <a:off x="2583326" y="2711186"/>
              <a:ext cx="1772580" cy="1772580"/>
              <a:chOff x="2342351" y="1623090"/>
              <a:chExt cx="1772580" cy="177258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7FE72687-097B-49C6-8FC6-B224C0402F0A}"/>
                  </a:ext>
                </a:extLst>
              </p:cNvPr>
              <p:cNvSpPr/>
              <p:nvPr/>
            </p:nvSpPr>
            <p:spPr>
              <a:xfrm>
                <a:off x="2342351" y="1623090"/>
                <a:ext cx="1772580" cy="1772580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CFAE2153-FEEA-4046-8C7F-63378ADEBB32}"/>
                  </a:ext>
                </a:extLst>
              </p:cNvPr>
              <p:cNvGrpSpPr/>
              <p:nvPr/>
            </p:nvGrpSpPr>
            <p:grpSpPr>
              <a:xfrm>
                <a:off x="2674645" y="2110402"/>
                <a:ext cx="1107996" cy="797957"/>
                <a:chOff x="2665132" y="2184058"/>
                <a:chExt cx="1107996" cy="797957"/>
              </a:xfrm>
            </p:grpSpPr>
            <p:grpSp>
              <p:nvGrpSpPr>
                <p:cNvPr id="5" name="组合 4">
                  <a:extLst>
                    <a:ext uri="{FF2B5EF4-FFF2-40B4-BE49-F238E27FC236}">
                      <a16:creationId xmlns:a16="http://schemas.microsoft.com/office/drawing/2014/main" id="{75E57E3F-373A-4B59-8D89-C00C5AF28A32}"/>
                    </a:ext>
                  </a:extLst>
                </p:cNvPr>
                <p:cNvGrpSpPr/>
                <p:nvPr/>
              </p:nvGrpSpPr>
              <p:grpSpPr>
                <a:xfrm>
                  <a:off x="2665132" y="2184058"/>
                  <a:ext cx="1107996" cy="797957"/>
                  <a:chOff x="2680472" y="2233613"/>
                  <a:chExt cx="1107996" cy="797957"/>
                </a:xfrm>
              </p:grpSpPr>
              <p:sp>
                <p:nvSpPr>
                  <p:cNvPr id="7" name="文本框 6">
                    <a:extLst>
                      <a:ext uri="{FF2B5EF4-FFF2-40B4-BE49-F238E27FC236}">
                        <a16:creationId xmlns:a16="http://schemas.microsoft.com/office/drawing/2014/main" id="{F6BB09A2-83FD-4A07-90C3-B7A12C3904A2}"/>
                      </a:ext>
                    </a:extLst>
                  </p:cNvPr>
                  <p:cNvSpPr txBox="1"/>
                  <p:nvPr/>
                </p:nvSpPr>
                <p:spPr>
                  <a:xfrm>
                    <a:off x="2821534" y="2233613"/>
                    <a:ext cx="8258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习惯</a:t>
                    </a:r>
                  </a:p>
                </p:txBody>
              </p:sp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2D7AF90E-A9D7-45E6-B33C-34F4E5541A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0472" y="2662238"/>
                    <a:ext cx="11079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生活方式</a:t>
                    </a:r>
                  </a:p>
                </p:txBody>
              </p:sp>
            </p:grpSp>
            <p:cxnSp>
              <p:nvCxnSpPr>
                <p:cNvPr id="6" name="直接连接符 5">
                  <a:extLst>
                    <a:ext uri="{FF2B5EF4-FFF2-40B4-BE49-F238E27FC236}">
                      <a16:creationId xmlns:a16="http://schemas.microsoft.com/office/drawing/2014/main" id="{549697EE-699F-4EE7-9958-59173F1BA8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4649" y="2583036"/>
                  <a:ext cx="600075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B4BC51A-D5E8-41EE-B33B-D3A880F83174}"/>
                </a:ext>
              </a:extLst>
            </p:cNvPr>
            <p:cNvGrpSpPr/>
            <p:nvPr/>
          </p:nvGrpSpPr>
          <p:grpSpPr>
            <a:xfrm>
              <a:off x="5883701" y="1301666"/>
              <a:ext cx="1420156" cy="1420156"/>
              <a:chOff x="2518563" y="1799302"/>
              <a:chExt cx="1420156" cy="1420156"/>
            </a:xfrm>
          </p:grpSpPr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466E432-1B4B-4A25-94BC-F390D5C0ABD1}"/>
                  </a:ext>
                </a:extLst>
              </p:cNvPr>
              <p:cNvSpPr/>
              <p:nvPr/>
            </p:nvSpPr>
            <p:spPr>
              <a:xfrm>
                <a:off x="2518563" y="1799302"/>
                <a:ext cx="1420156" cy="142015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054B00EB-6077-458A-91A1-F0B50DD8604B}"/>
                  </a:ext>
                </a:extLst>
              </p:cNvPr>
              <p:cNvGrpSpPr/>
              <p:nvPr/>
            </p:nvGrpSpPr>
            <p:grpSpPr>
              <a:xfrm>
                <a:off x="2674645" y="2110402"/>
                <a:ext cx="1107996" cy="797957"/>
                <a:chOff x="2665132" y="2184058"/>
                <a:chExt cx="1107996" cy="797957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67130443-1CC4-49B5-B860-FC87BB909CB4}"/>
                    </a:ext>
                  </a:extLst>
                </p:cNvPr>
                <p:cNvGrpSpPr/>
                <p:nvPr/>
              </p:nvGrpSpPr>
              <p:grpSpPr>
                <a:xfrm>
                  <a:off x="2665132" y="2184058"/>
                  <a:ext cx="1107996" cy="797957"/>
                  <a:chOff x="2680472" y="2233613"/>
                  <a:chExt cx="1107996" cy="797957"/>
                </a:xfrm>
              </p:grpSpPr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0F3DDA85-E930-42B3-BEE0-BC34F528F90E}"/>
                      </a:ext>
                    </a:extLst>
                  </p:cNvPr>
                  <p:cNvSpPr txBox="1"/>
                  <p:nvPr/>
                </p:nvSpPr>
                <p:spPr>
                  <a:xfrm>
                    <a:off x="2774593" y="2233613"/>
                    <a:ext cx="9197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工作日</a:t>
                    </a:r>
                  </a:p>
                </p:txBody>
              </p:sp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64441057-8B1E-4AF3-B991-0000400E27E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0472" y="2662238"/>
                    <a:ext cx="11079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生活方式</a:t>
                    </a:r>
                  </a:p>
                </p:txBody>
              </p:sp>
            </p:grp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51384029-ACC9-4C14-9BEA-E75E2C879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4649" y="2583036"/>
                  <a:ext cx="60007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931B03A-34FF-4BAC-8378-D03CB97BAD3E}"/>
                </a:ext>
              </a:extLst>
            </p:cNvPr>
            <p:cNvGrpSpPr/>
            <p:nvPr/>
          </p:nvGrpSpPr>
          <p:grpSpPr>
            <a:xfrm>
              <a:off x="5883701" y="4473130"/>
              <a:ext cx="1420156" cy="1420156"/>
              <a:chOff x="2518563" y="1799302"/>
              <a:chExt cx="1420156" cy="1420156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8BBD6C9A-769D-4D3A-98AB-EB72F324026C}"/>
                  </a:ext>
                </a:extLst>
              </p:cNvPr>
              <p:cNvSpPr/>
              <p:nvPr/>
            </p:nvSpPr>
            <p:spPr>
              <a:xfrm>
                <a:off x="2518563" y="1799302"/>
                <a:ext cx="1420156" cy="142015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1B33BA2C-808E-47BA-A2B3-36CAC16E737B}"/>
                  </a:ext>
                </a:extLst>
              </p:cNvPr>
              <p:cNvGrpSpPr/>
              <p:nvPr/>
            </p:nvGrpSpPr>
            <p:grpSpPr>
              <a:xfrm>
                <a:off x="2674645" y="2110402"/>
                <a:ext cx="1107996" cy="797957"/>
                <a:chOff x="2665132" y="2184058"/>
                <a:chExt cx="1107996" cy="797957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AA63A63A-09FB-45CC-A934-80630F20016A}"/>
                    </a:ext>
                  </a:extLst>
                </p:cNvPr>
                <p:cNvGrpSpPr/>
                <p:nvPr/>
              </p:nvGrpSpPr>
              <p:grpSpPr>
                <a:xfrm>
                  <a:off x="2665132" y="2184058"/>
                  <a:ext cx="1107996" cy="797957"/>
                  <a:chOff x="2680472" y="2233613"/>
                  <a:chExt cx="1107996" cy="797957"/>
                </a:xfrm>
              </p:grpSpPr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F7B167A8-FF4A-43D2-A5F8-3F3EE6C2951D}"/>
                      </a:ext>
                    </a:extLst>
                  </p:cNvPr>
                  <p:cNvSpPr txBox="1"/>
                  <p:nvPr/>
                </p:nvSpPr>
                <p:spPr>
                  <a:xfrm>
                    <a:off x="2821534" y="2233613"/>
                    <a:ext cx="82586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周末</a:t>
                    </a:r>
                  </a:p>
                </p:txBody>
              </p:sp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BC1E61CE-FB6E-4B89-B4D3-948A4C744424}"/>
                      </a:ext>
                    </a:extLst>
                  </p:cNvPr>
                  <p:cNvSpPr txBox="1"/>
                  <p:nvPr/>
                </p:nvSpPr>
                <p:spPr>
                  <a:xfrm>
                    <a:off x="2680472" y="2662238"/>
                    <a:ext cx="11079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zh-CN" altLang="en-US" dirty="0">
                        <a:latin typeface="Arial" panose="020B0604020202020204" pitchFamily="34" charset="0"/>
                        <a:ea typeface="微软雅黑" panose="020B0503020204020204" pitchFamily="34" charset="-122"/>
                      </a:rPr>
                      <a:t>生活方式</a:t>
                    </a:r>
                  </a:p>
                </p:txBody>
              </p:sp>
            </p:grp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509626F1-C0C2-470E-987D-52DD23A024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14649" y="2583036"/>
                  <a:ext cx="60007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59BF2B80-A151-434B-9802-AECD80BD080A}"/>
                </a:ext>
              </a:extLst>
            </p:cNvPr>
            <p:cNvGrpSpPr/>
            <p:nvPr/>
          </p:nvGrpSpPr>
          <p:grpSpPr>
            <a:xfrm>
              <a:off x="4096318" y="2011744"/>
              <a:ext cx="1787383" cy="959030"/>
              <a:chOff x="4442919" y="2046468"/>
              <a:chExt cx="1787383" cy="959030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E4E3E4F-037B-44D4-95A9-AF0B8BE0B84F}"/>
                  </a:ext>
                </a:extLst>
              </p:cNvPr>
              <p:cNvCxnSpPr>
                <a:cxnSpLocks/>
                <a:stCxn id="3" idx="7"/>
              </p:cNvCxnSpPr>
              <p:nvPr/>
            </p:nvCxnSpPr>
            <p:spPr>
              <a:xfrm flipV="1">
                <a:off x="4442919" y="2046468"/>
                <a:ext cx="979909" cy="95903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8F8AD3B7-CD03-4B18-A687-F20D65A7D300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5422828" y="2046468"/>
                <a:ext cx="807474" cy="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6538D98-EB43-4443-B04F-FC15BAE54649}"/>
                </a:ext>
              </a:extLst>
            </p:cNvPr>
            <p:cNvGrpSpPr/>
            <p:nvPr/>
          </p:nvGrpSpPr>
          <p:grpSpPr>
            <a:xfrm flipV="1">
              <a:off x="4096318" y="4223345"/>
              <a:ext cx="1787383" cy="959863"/>
              <a:chOff x="2648039" y="2045635"/>
              <a:chExt cx="1787383" cy="959863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C36AEA6C-7D16-47B2-8D9B-FAFE2BF6AC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8039" y="2046468"/>
                <a:ext cx="979909" cy="959030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A417F365-A4DA-4664-A448-4B7647E8B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27948" y="2045635"/>
                <a:ext cx="807474" cy="83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35E57B9-905D-4482-84C3-A7824E16D74A}"/>
                </a:ext>
              </a:extLst>
            </p:cNvPr>
            <p:cNvSpPr txBox="1"/>
            <p:nvPr/>
          </p:nvSpPr>
          <p:spPr>
            <a:xfrm>
              <a:off x="619226" y="4450592"/>
              <a:ext cx="243745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7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无监督主题建模</a:t>
              </a:r>
              <a:r>
                <a:rPr lang="en-US" altLang="zh-CN" sz="17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LDA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B3C6F7F-3639-4E36-B06A-FDB73FD3431E}"/>
                    </a:ext>
                  </a:extLst>
                </p:cNvPr>
                <p:cNvSpPr txBox="1"/>
                <p:nvPr/>
              </p:nvSpPr>
              <p:spPr>
                <a:xfrm>
                  <a:off x="287431" y="4784230"/>
                  <a:ext cx="3368640" cy="15863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15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构建活动档案，由用户推文的</a:t>
                  </a:r>
                  <a:r>
                    <a:rPr lang="en-US" altLang="zh-CN" sz="15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POI</a:t>
                  </a:r>
                  <a:r>
                    <a:rPr lang="zh-CN" altLang="en-US" sz="15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和时间戳组合，构成模型输入，即</a:t>
                  </a:r>
                  <a:endParaRPr lang="en-US" altLang="zh-CN" sz="15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  <a:p>
                  <a:pPr algn="ctr"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15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…, </m:t>
                          </m:r>
                          <m:sSubSup>
                            <m:sSub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15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</m:t>
                      </m:r>
                      <m:sSubSup>
                        <m:sSubSup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p>
                      </m:sSubSup>
                      <m:r>
                        <a:rPr lang="en-US" altLang="zh-CN" sz="15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15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zh-CN" altLang="en-US" sz="15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其中</m:t>
                      </m:r>
                      <m:sSubSup>
                        <m:sSubSupPr>
                          <m:ctrlP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p>
                      </m:sSubSup>
                      <m:r>
                        <a:rPr lang="zh-CN" altLang="en-US" sz="15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代表</m:t>
                      </m:r>
                      <m:r>
                        <m:rPr>
                          <m:sty m:val="p"/>
                        </m:rPr>
                        <a:rPr lang="en-US" altLang="zh-CN" sz="15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POI</m:t>
                      </m:r>
                      <m:r>
                        <a:rPr lang="zh-CN" altLang="en-US" sz="15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指标</m:t>
                      </m:r>
                    </m:oMath>
                  </a14:m>
                  <a:r>
                    <a:rPr lang="zh-CN" altLang="en-US" sz="15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，</a:t>
                  </a:r>
                  <a:r>
                    <a:rPr lang="en-US" altLang="zh-CN" sz="15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5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p>
                      </m:sSubSup>
                    </m:oMath>
                  </a14:m>
                  <a:r>
                    <a:rPr lang="zh-CN" altLang="en-US" sz="15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代表时间戳</a:t>
                  </a:r>
                  <a:endParaRPr lang="en-US" altLang="zh-CN" sz="15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CB3C6F7F-3639-4E36-B06A-FDB73FD34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431" y="4784230"/>
                  <a:ext cx="3368640" cy="1586396"/>
                </a:xfrm>
                <a:prstGeom prst="rect">
                  <a:avLst/>
                </a:prstGeom>
                <a:blipFill>
                  <a:blip r:embed="rId3"/>
                  <a:stretch>
                    <a:fillRect l="-542" r="-18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A1C7B8C-8B34-41AE-90C9-D696D6766A1D}"/>
                </a:ext>
              </a:extLst>
            </p:cNvPr>
            <p:cNvSpPr txBox="1"/>
            <p:nvPr/>
          </p:nvSpPr>
          <p:spPr>
            <a:xfrm>
              <a:off x="7601001" y="1323181"/>
              <a:ext cx="2843478" cy="143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working dominant </a:t>
              </a:r>
              <a:endPara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entertainment dominant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diverse daytime style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diverse nightlife style </a:t>
              </a:r>
              <a:r>
                <a:rPr lang="zh-CN" altLang="en-US" sz="1500" b="0" i="0" dirty="0"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等</a:t>
              </a:r>
              <a:endParaRPr lang="en-US" altLang="zh-C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D8823D1-A99D-4205-BBCA-320758114A1D}"/>
                </a:ext>
              </a:extLst>
            </p:cNvPr>
            <p:cNvSpPr txBox="1"/>
            <p:nvPr/>
          </p:nvSpPr>
          <p:spPr>
            <a:xfrm>
              <a:off x="7601001" y="4494645"/>
              <a:ext cx="3290518" cy="1436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working on weekend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nighttime entertainment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daytime entertainment and outdoors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5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5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late-night diverse lifestyle</a:t>
              </a:r>
              <a:endParaRPr lang="en-US" altLang="zh-CN" sz="15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îṥ1íḓè">
            <a:extLst>
              <a:ext uri="{FF2B5EF4-FFF2-40B4-BE49-F238E27FC236}">
                <a16:creationId xmlns:a16="http://schemas.microsoft.com/office/drawing/2014/main" id="{377BFD46-CF7B-4D1C-B920-716736000D79}"/>
              </a:ext>
            </a:extLst>
          </p:cNvPr>
          <p:cNvSpPr txBox="1">
            <a:spLocks/>
          </p:cNvSpPr>
          <p:nvPr/>
        </p:nvSpPr>
        <p:spPr>
          <a:xfrm>
            <a:off x="669924" y="625150"/>
            <a:ext cx="10850563" cy="525466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心理社会特征提取</a:t>
            </a:r>
          </a:p>
        </p:txBody>
      </p:sp>
    </p:spTree>
    <p:extLst>
      <p:ext uri="{BB962C8B-B14F-4D97-AF65-F5344CB8AC3E}">
        <p14:creationId xmlns:p14="http://schemas.microsoft.com/office/powerpoint/2010/main" val="142361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6240F5C-8C2F-FD16-B2D7-5B0A358B3704}"/>
              </a:ext>
            </a:extLst>
          </p:cNvPr>
          <p:cNvGrpSpPr/>
          <p:nvPr/>
        </p:nvGrpSpPr>
        <p:grpSpPr>
          <a:xfrm>
            <a:off x="628390" y="1130301"/>
            <a:ext cx="10890510" cy="4858494"/>
            <a:chOff x="628390" y="1130301"/>
            <a:chExt cx="10890510" cy="485849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B1975F35-C7FF-3556-6B50-A11E0FEB0C69}"/>
                </a:ext>
              </a:extLst>
            </p:cNvPr>
            <p:cNvSpPr/>
            <p:nvPr/>
          </p:nvSpPr>
          <p:spPr>
            <a:xfrm>
              <a:off x="4157881" y="1788153"/>
              <a:ext cx="1524000" cy="15240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C32D961-046C-84A0-0F29-7D741F172124}"/>
                </a:ext>
              </a:extLst>
            </p:cNvPr>
            <p:cNvSpPr/>
            <p:nvPr/>
          </p:nvSpPr>
          <p:spPr>
            <a:xfrm>
              <a:off x="4157881" y="3934456"/>
              <a:ext cx="1524000" cy="15240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9C2B1DA-D380-8212-CE17-E59EB193030C}"/>
                </a:ext>
              </a:extLst>
            </p:cNvPr>
            <p:cNvSpPr/>
            <p:nvPr/>
          </p:nvSpPr>
          <p:spPr>
            <a:xfrm>
              <a:off x="4919881" y="1130301"/>
              <a:ext cx="6599019" cy="4858494"/>
            </a:xfrm>
            <a:prstGeom prst="rect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3086AED-DF69-FFF4-427B-74D855D0C5FB}"/>
                </a:ext>
              </a:extLst>
            </p:cNvPr>
            <p:cNvSpPr/>
            <p:nvPr/>
          </p:nvSpPr>
          <p:spPr>
            <a:xfrm>
              <a:off x="4365699" y="1995971"/>
              <a:ext cx="1108364" cy="1108364"/>
            </a:xfrm>
            <a:prstGeom prst="ellipse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69343D1-1501-6851-7F11-FBFDB75DA6C2}"/>
                </a:ext>
              </a:extLst>
            </p:cNvPr>
            <p:cNvSpPr/>
            <p:nvPr/>
          </p:nvSpPr>
          <p:spPr>
            <a:xfrm>
              <a:off x="4365699" y="4142274"/>
              <a:ext cx="1108364" cy="1108364"/>
            </a:xfrm>
            <a:prstGeom prst="ellipse">
              <a:avLst/>
            </a:pr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CDBA0F1-A699-D4E3-F5C0-43CA42A0C466}"/>
                </a:ext>
              </a:extLst>
            </p:cNvPr>
            <p:cNvSpPr/>
            <p:nvPr/>
          </p:nvSpPr>
          <p:spPr>
            <a:xfrm>
              <a:off x="4725727" y="4483631"/>
              <a:ext cx="388308" cy="425650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C23DA9B-216A-6C7D-33E6-CC05CE6E30AC}"/>
                </a:ext>
              </a:extLst>
            </p:cNvPr>
            <p:cNvGrpSpPr/>
            <p:nvPr/>
          </p:nvGrpSpPr>
          <p:grpSpPr>
            <a:xfrm>
              <a:off x="5876034" y="2131935"/>
              <a:ext cx="5074519" cy="1476816"/>
              <a:chOff x="5847005" y="1480143"/>
              <a:chExt cx="5422901" cy="147681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9BE1F0D-A156-AA43-A0F6-394B5CCC77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47005" y="1480143"/>
                <a:ext cx="542290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金融经济词汇的使用</a:t>
                </a:r>
                <a:endParaRPr kumimoji="1" lang="en-US" altLang="zh-CN" sz="2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86AA27E-AD5E-EE2F-E356-1003375708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47006" y="1819853"/>
                <a:ext cx="5422900" cy="1137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计算每个用户推文中金融经济词汇的数量与总词汇数量的比值，衡量用户从经济和金融角度思考的倾向</a:t>
                </a:r>
                <a:endPara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72C75CE-F013-717C-BEB0-4D25D24AF95C}"/>
                </a:ext>
              </a:extLst>
            </p:cNvPr>
            <p:cNvGrpSpPr/>
            <p:nvPr/>
          </p:nvGrpSpPr>
          <p:grpSpPr>
            <a:xfrm>
              <a:off x="5876034" y="4265270"/>
              <a:ext cx="5074519" cy="1476816"/>
              <a:chOff x="5847005" y="3204044"/>
              <a:chExt cx="5422901" cy="1476816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2AF6FB53-5278-69B5-19D7-5E3EE915FB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47005" y="3204044"/>
                <a:ext cx="5422900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定量表达</a:t>
                </a:r>
                <a:endParaRPr kumimoji="1" lang="en-US" altLang="zh-CN" sz="2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BDB94EF-99E7-7584-08C4-FD766565DD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47006" y="3543754"/>
                <a:ext cx="5422900" cy="1137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NLTK 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和 </a:t>
                </a:r>
                <a:r>
                  <a:rPr kumimoji="1" lang="en-US" altLang="zh-CN" dirty="0" err="1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SpaCy</a:t>
                </a:r>
                <a:r>
                  <a:rPr kumimoji="1" lang="zh-CN" altLang="en-US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，衡量用户在社交媒体帖子中提及金钱和数字的频率，在一定程度上代表用户的心理社会特征</a:t>
                </a:r>
                <a:endParaRPr kumimoji="1" lang="en-US" altLang="zh-CN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2581ABA-B6F6-8383-2AF3-A8B25E2FBEDD}"/>
                </a:ext>
              </a:extLst>
            </p:cNvPr>
            <p:cNvSpPr>
              <a:spLocks/>
            </p:cNvSpPr>
            <p:nvPr/>
          </p:nvSpPr>
          <p:spPr>
            <a:xfrm>
              <a:off x="628390" y="2484071"/>
              <a:ext cx="273050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>
                <a:buSzPct val="25000"/>
              </a:pPr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经济思维特征提取：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5DCC39-AFAE-FF74-CEAA-10F6A8E60D0D}"/>
                </a:ext>
              </a:extLst>
            </p:cNvPr>
            <p:cNvSpPr>
              <a:spLocks/>
            </p:cNvSpPr>
            <p:nvPr/>
          </p:nvSpPr>
          <p:spPr>
            <a:xfrm>
              <a:off x="629977" y="2844978"/>
              <a:ext cx="2959556" cy="416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全面反映个体经济思维特点</a:t>
              </a:r>
              <a:endParaRPr kumimoji="1"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ABEEF82B-ED83-46A3-8572-EA27C9BA76CF}"/>
              </a:ext>
            </a:extLst>
          </p:cNvPr>
          <p:cNvSpPr/>
          <p:nvPr/>
        </p:nvSpPr>
        <p:spPr>
          <a:xfrm>
            <a:off x="4626664" y="2245310"/>
            <a:ext cx="586433" cy="609685"/>
          </a:xfrm>
          <a:custGeom>
            <a:avLst/>
            <a:gdLst>
              <a:gd name="connsiteX0" fmla="*/ 310651 w 583550"/>
              <a:gd name="connsiteY0" fmla="*/ 324671 h 606687"/>
              <a:gd name="connsiteX1" fmla="*/ 350379 w 583550"/>
              <a:gd name="connsiteY1" fmla="*/ 361638 h 606687"/>
              <a:gd name="connsiteX2" fmla="*/ 310651 w 583550"/>
              <a:gd name="connsiteY2" fmla="*/ 398694 h 606687"/>
              <a:gd name="connsiteX3" fmla="*/ 271064 w 583550"/>
              <a:gd name="connsiteY3" fmla="*/ 205839 h 606687"/>
              <a:gd name="connsiteX4" fmla="*/ 271064 w 583550"/>
              <a:gd name="connsiteY4" fmla="*/ 279862 h 606687"/>
              <a:gd name="connsiteX5" fmla="*/ 231406 w 583550"/>
              <a:gd name="connsiteY5" fmla="*/ 242895 h 606687"/>
              <a:gd name="connsiteX6" fmla="*/ 271064 w 583550"/>
              <a:gd name="connsiteY6" fmla="*/ 205839 h 606687"/>
              <a:gd name="connsiteX7" fmla="*/ 290841 w 583550"/>
              <a:gd name="connsiteY7" fmla="*/ 124064 h 606687"/>
              <a:gd name="connsiteX8" fmla="*/ 271083 w 583550"/>
              <a:gd name="connsiteY8" fmla="*/ 143793 h 606687"/>
              <a:gd name="connsiteX9" fmla="*/ 271083 w 583550"/>
              <a:gd name="connsiteY9" fmla="*/ 165300 h 606687"/>
              <a:gd name="connsiteX10" fmla="*/ 191696 w 583550"/>
              <a:gd name="connsiteY10" fmla="*/ 242884 h 606687"/>
              <a:gd name="connsiteX11" fmla="*/ 271083 w 583550"/>
              <a:gd name="connsiteY11" fmla="*/ 320379 h 606687"/>
              <a:gd name="connsiteX12" fmla="*/ 271083 w 583550"/>
              <a:gd name="connsiteY12" fmla="*/ 398675 h 606687"/>
              <a:gd name="connsiteX13" fmla="*/ 231390 w 583550"/>
              <a:gd name="connsiteY13" fmla="*/ 361615 h 606687"/>
              <a:gd name="connsiteX14" fmla="*/ 211543 w 583550"/>
              <a:gd name="connsiteY14" fmla="*/ 341886 h 606687"/>
              <a:gd name="connsiteX15" fmla="*/ 191696 w 583550"/>
              <a:gd name="connsiteY15" fmla="*/ 361615 h 606687"/>
              <a:gd name="connsiteX16" fmla="*/ 271083 w 583550"/>
              <a:gd name="connsiteY16" fmla="*/ 439200 h 606687"/>
              <a:gd name="connsiteX17" fmla="*/ 271083 w 583550"/>
              <a:gd name="connsiteY17" fmla="*/ 460617 h 606687"/>
              <a:gd name="connsiteX18" fmla="*/ 290841 w 583550"/>
              <a:gd name="connsiteY18" fmla="*/ 480436 h 606687"/>
              <a:gd name="connsiteX19" fmla="*/ 310687 w 583550"/>
              <a:gd name="connsiteY19" fmla="*/ 460617 h 606687"/>
              <a:gd name="connsiteX20" fmla="*/ 310687 w 583550"/>
              <a:gd name="connsiteY20" fmla="*/ 439200 h 606687"/>
              <a:gd name="connsiteX21" fmla="*/ 389985 w 583550"/>
              <a:gd name="connsiteY21" fmla="*/ 361615 h 606687"/>
              <a:gd name="connsiteX22" fmla="*/ 310687 w 583550"/>
              <a:gd name="connsiteY22" fmla="*/ 284120 h 606687"/>
              <a:gd name="connsiteX23" fmla="*/ 310687 w 583550"/>
              <a:gd name="connsiteY23" fmla="*/ 205825 h 606687"/>
              <a:gd name="connsiteX24" fmla="*/ 350380 w 583550"/>
              <a:gd name="connsiteY24" fmla="*/ 242884 h 606687"/>
              <a:gd name="connsiteX25" fmla="*/ 370227 w 583550"/>
              <a:gd name="connsiteY25" fmla="*/ 262614 h 606687"/>
              <a:gd name="connsiteX26" fmla="*/ 389985 w 583550"/>
              <a:gd name="connsiteY26" fmla="*/ 242884 h 606687"/>
              <a:gd name="connsiteX27" fmla="*/ 310687 w 583550"/>
              <a:gd name="connsiteY27" fmla="*/ 165300 h 606687"/>
              <a:gd name="connsiteX28" fmla="*/ 310687 w 583550"/>
              <a:gd name="connsiteY28" fmla="*/ 143793 h 606687"/>
              <a:gd name="connsiteX29" fmla="*/ 290841 w 583550"/>
              <a:gd name="connsiteY29" fmla="*/ 124064 h 606687"/>
              <a:gd name="connsiteX30" fmla="*/ 291731 w 583550"/>
              <a:gd name="connsiteY30" fmla="*/ 0 h 606687"/>
              <a:gd name="connsiteX31" fmla="*/ 336942 w 583550"/>
              <a:gd name="connsiteY31" fmla="*/ 21596 h 606687"/>
              <a:gd name="connsiteX32" fmla="*/ 362573 w 583550"/>
              <a:gd name="connsiteY32" fmla="*/ 53145 h 606687"/>
              <a:gd name="connsiteX33" fmla="*/ 381708 w 583550"/>
              <a:gd name="connsiteY33" fmla="*/ 59366 h 606687"/>
              <a:gd name="connsiteX34" fmla="*/ 421045 w 583550"/>
              <a:gd name="connsiteY34" fmla="*/ 48879 h 606687"/>
              <a:gd name="connsiteX35" fmla="*/ 494201 w 583550"/>
              <a:gd name="connsiteY35" fmla="*/ 101935 h 606687"/>
              <a:gd name="connsiteX36" fmla="*/ 496337 w 583550"/>
              <a:gd name="connsiteY36" fmla="*/ 142460 h 606687"/>
              <a:gd name="connsiteX37" fmla="*/ 508174 w 583550"/>
              <a:gd name="connsiteY37" fmla="*/ 158812 h 606687"/>
              <a:gd name="connsiteX38" fmla="*/ 546176 w 583550"/>
              <a:gd name="connsiteY38" fmla="*/ 173298 h 606687"/>
              <a:gd name="connsiteX39" fmla="*/ 574122 w 583550"/>
              <a:gd name="connsiteY39" fmla="*/ 259236 h 606687"/>
              <a:gd name="connsiteX40" fmla="*/ 551961 w 583550"/>
              <a:gd name="connsiteY40" fmla="*/ 293274 h 606687"/>
              <a:gd name="connsiteX41" fmla="*/ 551961 w 583550"/>
              <a:gd name="connsiteY41" fmla="*/ 313448 h 606687"/>
              <a:gd name="connsiteX42" fmla="*/ 574122 w 583550"/>
              <a:gd name="connsiteY42" fmla="*/ 347485 h 606687"/>
              <a:gd name="connsiteX43" fmla="*/ 546176 w 583550"/>
              <a:gd name="connsiteY43" fmla="*/ 433423 h 606687"/>
              <a:gd name="connsiteX44" fmla="*/ 508174 w 583550"/>
              <a:gd name="connsiteY44" fmla="*/ 447909 h 606687"/>
              <a:gd name="connsiteX45" fmla="*/ 496337 w 583550"/>
              <a:gd name="connsiteY45" fmla="*/ 464172 h 606687"/>
              <a:gd name="connsiteX46" fmla="*/ 494201 w 583550"/>
              <a:gd name="connsiteY46" fmla="*/ 504786 h 606687"/>
              <a:gd name="connsiteX47" fmla="*/ 421045 w 583550"/>
              <a:gd name="connsiteY47" fmla="*/ 557842 h 606687"/>
              <a:gd name="connsiteX48" fmla="*/ 381708 w 583550"/>
              <a:gd name="connsiteY48" fmla="*/ 547266 h 606687"/>
              <a:gd name="connsiteX49" fmla="*/ 362573 w 583550"/>
              <a:gd name="connsiteY49" fmla="*/ 553576 h 606687"/>
              <a:gd name="connsiteX50" fmla="*/ 337031 w 583550"/>
              <a:gd name="connsiteY50" fmla="*/ 585125 h 606687"/>
              <a:gd name="connsiteX51" fmla="*/ 246520 w 583550"/>
              <a:gd name="connsiteY51" fmla="*/ 585125 h 606687"/>
              <a:gd name="connsiteX52" fmla="*/ 220977 w 583550"/>
              <a:gd name="connsiteY52" fmla="*/ 553576 h 606687"/>
              <a:gd name="connsiteX53" fmla="*/ 201753 w 583550"/>
              <a:gd name="connsiteY53" fmla="*/ 547266 h 606687"/>
              <a:gd name="connsiteX54" fmla="*/ 162505 w 583550"/>
              <a:gd name="connsiteY54" fmla="*/ 557842 h 606687"/>
              <a:gd name="connsiteX55" fmla="*/ 89260 w 583550"/>
              <a:gd name="connsiteY55" fmla="*/ 504786 h 606687"/>
              <a:gd name="connsiteX56" fmla="*/ 87213 w 583550"/>
              <a:gd name="connsiteY56" fmla="*/ 464172 h 606687"/>
              <a:gd name="connsiteX57" fmla="*/ 75376 w 583550"/>
              <a:gd name="connsiteY57" fmla="*/ 447909 h 606687"/>
              <a:gd name="connsiteX58" fmla="*/ 37374 w 583550"/>
              <a:gd name="connsiteY58" fmla="*/ 433334 h 606687"/>
              <a:gd name="connsiteX59" fmla="*/ 9428 w 583550"/>
              <a:gd name="connsiteY59" fmla="*/ 347485 h 606687"/>
              <a:gd name="connsiteX60" fmla="*/ 31589 w 583550"/>
              <a:gd name="connsiteY60" fmla="*/ 313448 h 606687"/>
              <a:gd name="connsiteX61" fmla="*/ 31589 w 583550"/>
              <a:gd name="connsiteY61" fmla="*/ 293274 h 606687"/>
              <a:gd name="connsiteX62" fmla="*/ 9428 w 583550"/>
              <a:gd name="connsiteY62" fmla="*/ 259236 h 606687"/>
              <a:gd name="connsiteX63" fmla="*/ 37374 w 583550"/>
              <a:gd name="connsiteY63" fmla="*/ 173298 h 606687"/>
              <a:gd name="connsiteX64" fmla="*/ 75376 w 583550"/>
              <a:gd name="connsiteY64" fmla="*/ 158812 h 606687"/>
              <a:gd name="connsiteX65" fmla="*/ 87213 w 583550"/>
              <a:gd name="connsiteY65" fmla="*/ 142549 h 606687"/>
              <a:gd name="connsiteX66" fmla="*/ 89260 w 583550"/>
              <a:gd name="connsiteY66" fmla="*/ 101935 h 606687"/>
              <a:gd name="connsiteX67" fmla="*/ 162505 w 583550"/>
              <a:gd name="connsiteY67" fmla="*/ 48879 h 606687"/>
              <a:gd name="connsiteX68" fmla="*/ 201753 w 583550"/>
              <a:gd name="connsiteY68" fmla="*/ 59366 h 606687"/>
              <a:gd name="connsiteX69" fmla="*/ 220977 w 583550"/>
              <a:gd name="connsiteY69" fmla="*/ 53145 h 606687"/>
              <a:gd name="connsiteX70" fmla="*/ 246520 w 583550"/>
              <a:gd name="connsiteY70" fmla="*/ 21596 h 606687"/>
              <a:gd name="connsiteX71" fmla="*/ 291731 w 583550"/>
              <a:gd name="connsiteY71" fmla="*/ 0 h 60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3550" h="606687">
                <a:moveTo>
                  <a:pt x="310651" y="324671"/>
                </a:moveTo>
                <a:cubicBezTo>
                  <a:pt x="338888" y="331603"/>
                  <a:pt x="350379" y="348575"/>
                  <a:pt x="350379" y="361638"/>
                </a:cubicBezTo>
                <a:cubicBezTo>
                  <a:pt x="350379" y="374790"/>
                  <a:pt x="338888" y="391763"/>
                  <a:pt x="310651" y="398694"/>
                </a:cubicBezTo>
                <a:close/>
                <a:moveTo>
                  <a:pt x="271064" y="205839"/>
                </a:moveTo>
                <a:lnTo>
                  <a:pt x="271064" y="279862"/>
                </a:lnTo>
                <a:cubicBezTo>
                  <a:pt x="242877" y="272931"/>
                  <a:pt x="231406" y="255958"/>
                  <a:pt x="231406" y="242895"/>
                </a:cubicBezTo>
                <a:cubicBezTo>
                  <a:pt x="231406" y="229743"/>
                  <a:pt x="242877" y="212771"/>
                  <a:pt x="271064" y="205839"/>
                </a:cubicBezTo>
                <a:close/>
                <a:moveTo>
                  <a:pt x="290841" y="124064"/>
                </a:moveTo>
                <a:cubicBezTo>
                  <a:pt x="279894" y="124064"/>
                  <a:pt x="271083" y="132862"/>
                  <a:pt x="271083" y="143793"/>
                </a:cubicBezTo>
                <a:lnTo>
                  <a:pt x="271083" y="165300"/>
                </a:lnTo>
                <a:cubicBezTo>
                  <a:pt x="222668" y="173031"/>
                  <a:pt x="191696" y="206625"/>
                  <a:pt x="191696" y="242884"/>
                </a:cubicBezTo>
                <a:cubicBezTo>
                  <a:pt x="191696" y="278610"/>
                  <a:pt x="222134" y="312559"/>
                  <a:pt x="271083" y="320379"/>
                </a:cubicBezTo>
                <a:lnTo>
                  <a:pt x="271083" y="398675"/>
                </a:lnTo>
                <a:cubicBezTo>
                  <a:pt x="242871" y="391743"/>
                  <a:pt x="231390" y="374768"/>
                  <a:pt x="231390" y="361615"/>
                </a:cubicBezTo>
                <a:cubicBezTo>
                  <a:pt x="231390" y="350684"/>
                  <a:pt x="222490" y="341886"/>
                  <a:pt x="211543" y="341886"/>
                </a:cubicBezTo>
                <a:cubicBezTo>
                  <a:pt x="200596" y="341886"/>
                  <a:pt x="191696" y="350684"/>
                  <a:pt x="191696" y="361615"/>
                </a:cubicBezTo>
                <a:cubicBezTo>
                  <a:pt x="191696" y="397430"/>
                  <a:pt x="222134" y="431379"/>
                  <a:pt x="271083" y="439200"/>
                </a:cubicBezTo>
                <a:lnTo>
                  <a:pt x="271083" y="460617"/>
                </a:lnTo>
                <a:cubicBezTo>
                  <a:pt x="271083" y="471548"/>
                  <a:pt x="279894" y="480436"/>
                  <a:pt x="290841" y="480436"/>
                </a:cubicBezTo>
                <a:cubicBezTo>
                  <a:pt x="301788" y="480436"/>
                  <a:pt x="310687" y="471548"/>
                  <a:pt x="310687" y="460617"/>
                </a:cubicBezTo>
                <a:lnTo>
                  <a:pt x="310687" y="439200"/>
                </a:lnTo>
                <a:cubicBezTo>
                  <a:pt x="360348" y="431201"/>
                  <a:pt x="389985" y="396808"/>
                  <a:pt x="389985" y="361615"/>
                </a:cubicBezTo>
                <a:cubicBezTo>
                  <a:pt x="389985" y="325889"/>
                  <a:pt x="359636" y="291941"/>
                  <a:pt x="310687" y="284120"/>
                </a:cubicBezTo>
                <a:lnTo>
                  <a:pt x="310687" y="205825"/>
                </a:lnTo>
                <a:cubicBezTo>
                  <a:pt x="338900" y="212757"/>
                  <a:pt x="350380" y="229731"/>
                  <a:pt x="350380" y="242884"/>
                </a:cubicBezTo>
                <a:cubicBezTo>
                  <a:pt x="350380" y="253815"/>
                  <a:pt x="359280" y="262614"/>
                  <a:pt x="370227" y="262614"/>
                </a:cubicBezTo>
                <a:cubicBezTo>
                  <a:pt x="381174" y="262614"/>
                  <a:pt x="389985" y="253815"/>
                  <a:pt x="389985" y="242884"/>
                </a:cubicBezTo>
                <a:cubicBezTo>
                  <a:pt x="389985" y="207069"/>
                  <a:pt x="359636" y="173120"/>
                  <a:pt x="310687" y="165300"/>
                </a:cubicBezTo>
                <a:lnTo>
                  <a:pt x="310687" y="143793"/>
                </a:lnTo>
                <a:cubicBezTo>
                  <a:pt x="310687" y="132862"/>
                  <a:pt x="301788" y="124064"/>
                  <a:pt x="290841" y="124064"/>
                </a:cubicBezTo>
                <a:close/>
                <a:moveTo>
                  <a:pt x="291731" y="0"/>
                </a:moveTo>
                <a:cubicBezTo>
                  <a:pt x="308529" y="0"/>
                  <a:pt x="325327" y="7199"/>
                  <a:pt x="336942" y="21596"/>
                </a:cubicBezTo>
                <a:lnTo>
                  <a:pt x="362573" y="53145"/>
                </a:lnTo>
                <a:cubicBezTo>
                  <a:pt x="367112" y="58833"/>
                  <a:pt x="374677" y="61232"/>
                  <a:pt x="381708" y="59366"/>
                </a:cubicBezTo>
                <a:lnTo>
                  <a:pt x="421045" y="48879"/>
                </a:lnTo>
                <a:cubicBezTo>
                  <a:pt x="456822" y="39281"/>
                  <a:pt x="492332" y="64965"/>
                  <a:pt x="494201" y="101935"/>
                </a:cubicBezTo>
                <a:lnTo>
                  <a:pt x="496337" y="142460"/>
                </a:lnTo>
                <a:cubicBezTo>
                  <a:pt x="496693" y="149747"/>
                  <a:pt x="501321" y="156146"/>
                  <a:pt x="508174" y="158812"/>
                </a:cubicBezTo>
                <a:lnTo>
                  <a:pt x="546176" y="173298"/>
                </a:lnTo>
                <a:cubicBezTo>
                  <a:pt x="580619" y="186451"/>
                  <a:pt x="594324" y="228132"/>
                  <a:pt x="574122" y="259236"/>
                </a:cubicBezTo>
                <a:lnTo>
                  <a:pt x="551961" y="293274"/>
                </a:lnTo>
                <a:cubicBezTo>
                  <a:pt x="547956" y="299406"/>
                  <a:pt x="547956" y="307315"/>
                  <a:pt x="551961" y="313448"/>
                </a:cubicBezTo>
                <a:lnTo>
                  <a:pt x="574122" y="347485"/>
                </a:lnTo>
                <a:cubicBezTo>
                  <a:pt x="594324" y="378501"/>
                  <a:pt x="580708" y="420181"/>
                  <a:pt x="546176" y="433423"/>
                </a:cubicBezTo>
                <a:lnTo>
                  <a:pt x="508174" y="447909"/>
                </a:lnTo>
                <a:cubicBezTo>
                  <a:pt x="501321" y="450486"/>
                  <a:pt x="496693" y="456885"/>
                  <a:pt x="496337" y="464172"/>
                </a:cubicBezTo>
                <a:lnTo>
                  <a:pt x="494201" y="504786"/>
                </a:lnTo>
                <a:cubicBezTo>
                  <a:pt x="492332" y="541756"/>
                  <a:pt x="456733" y="567440"/>
                  <a:pt x="421045" y="557842"/>
                </a:cubicBezTo>
                <a:lnTo>
                  <a:pt x="381708" y="547266"/>
                </a:lnTo>
                <a:cubicBezTo>
                  <a:pt x="374677" y="545400"/>
                  <a:pt x="367201" y="547888"/>
                  <a:pt x="362573" y="553576"/>
                </a:cubicBezTo>
                <a:lnTo>
                  <a:pt x="337031" y="585125"/>
                </a:lnTo>
                <a:cubicBezTo>
                  <a:pt x="313624" y="613919"/>
                  <a:pt x="269748" y="613830"/>
                  <a:pt x="246520" y="585125"/>
                </a:cubicBezTo>
                <a:lnTo>
                  <a:pt x="220977" y="553576"/>
                </a:lnTo>
                <a:cubicBezTo>
                  <a:pt x="216349" y="547888"/>
                  <a:pt x="208784" y="545400"/>
                  <a:pt x="201753" y="547266"/>
                </a:cubicBezTo>
                <a:lnTo>
                  <a:pt x="162505" y="557842"/>
                </a:lnTo>
                <a:cubicBezTo>
                  <a:pt x="126639" y="567440"/>
                  <a:pt x="91218" y="541667"/>
                  <a:pt x="89260" y="504786"/>
                </a:cubicBezTo>
                <a:lnTo>
                  <a:pt x="87213" y="464172"/>
                </a:lnTo>
                <a:cubicBezTo>
                  <a:pt x="86857" y="456885"/>
                  <a:pt x="82229" y="450486"/>
                  <a:pt x="75376" y="447909"/>
                </a:cubicBezTo>
                <a:lnTo>
                  <a:pt x="37374" y="433334"/>
                </a:lnTo>
                <a:cubicBezTo>
                  <a:pt x="2842" y="420181"/>
                  <a:pt x="-10774" y="378412"/>
                  <a:pt x="9428" y="347485"/>
                </a:cubicBezTo>
                <a:lnTo>
                  <a:pt x="31589" y="313448"/>
                </a:lnTo>
                <a:cubicBezTo>
                  <a:pt x="35594" y="307315"/>
                  <a:pt x="35594" y="299406"/>
                  <a:pt x="31589" y="293274"/>
                </a:cubicBezTo>
                <a:lnTo>
                  <a:pt x="9428" y="259236"/>
                </a:lnTo>
                <a:cubicBezTo>
                  <a:pt x="-10774" y="228132"/>
                  <a:pt x="2842" y="186540"/>
                  <a:pt x="37374" y="173298"/>
                </a:cubicBezTo>
                <a:lnTo>
                  <a:pt x="75376" y="158812"/>
                </a:lnTo>
                <a:cubicBezTo>
                  <a:pt x="82229" y="156146"/>
                  <a:pt x="86857" y="149836"/>
                  <a:pt x="87213" y="142549"/>
                </a:cubicBezTo>
                <a:lnTo>
                  <a:pt x="89260" y="101935"/>
                </a:lnTo>
                <a:cubicBezTo>
                  <a:pt x="91218" y="64965"/>
                  <a:pt x="126817" y="39192"/>
                  <a:pt x="162505" y="48879"/>
                </a:cubicBezTo>
                <a:lnTo>
                  <a:pt x="201753" y="59366"/>
                </a:lnTo>
                <a:cubicBezTo>
                  <a:pt x="208784" y="61232"/>
                  <a:pt x="216349" y="58833"/>
                  <a:pt x="220977" y="53145"/>
                </a:cubicBezTo>
                <a:lnTo>
                  <a:pt x="246520" y="21596"/>
                </a:lnTo>
                <a:cubicBezTo>
                  <a:pt x="258134" y="7199"/>
                  <a:pt x="274932" y="0"/>
                  <a:pt x="29173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9" name="îṥ1íḓè">
            <a:extLst>
              <a:ext uri="{FF2B5EF4-FFF2-40B4-BE49-F238E27FC236}">
                <a16:creationId xmlns:a16="http://schemas.microsoft.com/office/drawing/2014/main" id="{4242CB17-2F63-4E95-A01A-A078E97FE7FF}"/>
              </a:ext>
            </a:extLst>
          </p:cNvPr>
          <p:cNvSpPr txBox="1">
            <a:spLocks/>
          </p:cNvSpPr>
          <p:nvPr/>
        </p:nvSpPr>
        <p:spPr>
          <a:xfrm>
            <a:off x="669924" y="625150"/>
            <a:ext cx="10850563" cy="525466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心理社会特征提取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72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şḷî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01AA4CD-8FCD-4481-A8E8-2C5FDCBDF6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" y="1284934"/>
            <a:ext cx="6375881" cy="556067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BD10432-7179-43DC-AAAD-C5E50D0CAB0B}"/>
              </a:ext>
            </a:extLst>
          </p:cNvPr>
          <p:cNvSpPr/>
          <p:nvPr/>
        </p:nvSpPr>
        <p:spPr>
          <a:xfrm>
            <a:off x="7636" y="1285580"/>
            <a:ext cx="6837803" cy="5563476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i$ḻïḍè">
            <a:extLst>
              <a:ext uri="{FF2B5EF4-FFF2-40B4-BE49-F238E27FC236}">
                <a16:creationId xmlns:a16="http://schemas.microsoft.com/office/drawing/2014/main" id="{FB2A2E28-AF01-4EA1-9446-6264A04EE128}"/>
              </a:ext>
            </a:extLst>
          </p:cNvPr>
          <p:cNvSpPr/>
          <p:nvPr/>
        </p:nvSpPr>
        <p:spPr bwMode="auto">
          <a:xfrm>
            <a:off x="5807635" y="1529195"/>
            <a:ext cx="902014" cy="902012"/>
          </a:xfrm>
          <a:prstGeom prst="ellipse">
            <a:avLst/>
          </a:prstGeom>
          <a:solidFill>
            <a:schemeClr val="accent1"/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2" name="íŝļíde">
            <a:extLst>
              <a:ext uri="{FF2B5EF4-FFF2-40B4-BE49-F238E27FC236}">
                <a16:creationId xmlns:a16="http://schemas.microsoft.com/office/drawing/2014/main" id="{655FF10C-3BEB-4598-B7FF-61C536B3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心理社会特征提取</a:t>
            </a:r>
          </a:p>
        </p:txBody>
      </p:sp>
      <p:sp>
        <p:nvSpPr>
          <p:cNvPr id="4" name="íşļîdê">
            <a:extLst>
              <a:ext uri="{FF2B5EF4-FFF2-40B4-BE49-F238E27FC236}">
                <a16:creationId xmlns:a16="http://schemas.microsoft.com/office/drawing/2014/main" id="{6C0D3FE7-93D5-476E-8093-B59DD56F7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45" name="î$ľíḍê">
            <a:extLst>
              <a:ext uri="{FF2B5EF4-FFF2-40B4-BE49-F238E27FC236}">
                <a16:creationId xmlns:a16="http://schemas.microsoft.com/office/drawing/2014/main" id="{778E9772-FEBF-4259-BBEC-A28636C4203C}"/>
              </a:ext>
            </a:extLst>
          </p:cNvPr>
          <p:cNvSpPr/>
          <p:nvPr/>
        </p:nvSpPr>
        <p:spPr bwMode="auto">
          <a:xfrm>
            <a:off x="660399" y="3399853"/>
            <a:ext cx="4843977" cy="132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sz="2000" dirty="0"/>
              <a:t>通过情感检测模型，识别用户推文，输出“愤怒、厌恶、恐惧、喜悦、中立、悲伤和惊讶”七维情感向量</a:t>
            </a:r>
          </a:p>
        </p:txBody>
      </p:sp>
      <p:sp>
        <p:nvSpPr>
          <p:cNvPr id="46" name="ïṧḷiḍè">
            <a:extLst>
              <a:ext uri="{FF2B5EF4-FFF2-40B4-BE49-F238E27FC236}">
                <a16:creationId xmlns:a16="http://schemas.microsoft.com/office/drawing/2014/main" id="{FEE8672E-EEE5-49EF-A763-0120C6B3A2AC}"/>
              </a:ext>
            </a:extLst>
          </p:cNvPr>
          <p:cNvSpPr txBox="1"/>
          <p:nvPr/>
        </p:nvSpPr>
        <p:spPr>
          <a:xfrm>
            <a:off x="660399" y="2368549"/>
            <a:ext cx="3612663" cy="7330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25000"/>
            </a:pPr>
            <a:r>
              <a:rPr lang="zh-CN" altLang="en-US" sz="2400" b="1" dirty="0"/>
              <a:t>情感状态特征</a:t>
            </a:r>
            <a:endParaRPr lang="en-US" altLang="zh-CN" sz="2400" b="1" dirty="0"/>
          </a:p>
        </p:txBody>
      </p:sp>
      <p:grpSp>
        <p:nvGrpSpPr>
          <p:cNvPr id="41" name="íśļiďê">
            <a:extLst>
              <a:ext uri="{FF2B5EF4-FFF2-40B4-BE49-F238E27FC236}">
                <a16:creationId xmlns:a16="http://schemas.microsoft.com/office/drawing/2014/main" id="{3F4B1FB2-2D72-467B-B2CC-B9EDE1785E96}"/>
              </a:ext>
            </a:extLst>
          </p:cNvPr>
          <p:cNvGrpSpPr/>
          <p:nvPr/>
        </p:nvGrpSpPr>
        <p:grpSpPr>
          <a:xfrm>
            <a:off x="6821683" y="1451708"/>
            <a:ext cx="4697217" cy="1230923"/>
            <a:chOff x="1605764" y="2532185"/>
            <a:chExt cx="6660397" cy="1230923"/>
          </a:xfrm>
        </p:grpSpPr>
        <p:sp>
          <p:nvSpPr>
            <p:cNvPr id="42" name="íŝľiḑè">
              <a:extLst>
                <a:ext uri="{FF2B5EF4-FFF2-40B4-BE49-F238E27FC236}">
                  <a16:creationId xmlns:a16="http://schemas.microsoft.com/office/drawing/2014/main" id="{1DACD527-4C8E-4DFA-97B3-3B773A030BB3}"/>
                </a:ext>
              </a:extLst>
            </p:cNvPr>
            <p:cNvSpPr/>
            <p:nvPr/>
          </p:nvSpPr>
          <p:spPr bwMode="auto">
            <a:xfrm>
              <a:off x="1605764" y="2976194"/>
              <a:ext cx="6660397" cy="78691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cs typeface="+mn-ea"/>
                  <a:sym typeface="+mn-lt"/>
                </a:rPr>
                <a:t>所有推文情感向量的平均，反应用户一段时间内容的情感倾向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43" name="ïŝļiḋè">
              <a:extLst>
                <a:ext uri="{FF2B5EF4-FFF2-40B4-BE49-F238E27FC236}">
                  <a16:creationId xmlns:a16="http://schemas.microsoft.com/office/drawing/2014/main" id="{70E06BEE-4D19-448B-B1C6-F077B8F7E144}"/>
                </a:ext>
              </a:extLst>
            </p:cNvPr>
            <p:cNvSpPr txBox="1"/>
            <p:nvPr/>
          </p:nvSpPr>
          <p:spPr bwMode="auto">
            <a:xfrm>
              <a:off x="1605765" y="2532185"/>
              <a:ext cx="2979614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cs typeface="+mn-ea"/>
                  <a:sym typeface="+mn-lt"/>
                </a:rPr>
                <a:t>平均情感状态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grpSp>
        <p:nvGrpSpPr>
          <p:cNvPr id="37" name="îṥ1iḋe">
            <a:extLst>
              <a:ext uri="{FF2B5EF4-FFF2-40B4-BE49-F238E27FC236}">
                <a16:creationId xmlns:a16="http://schemas.microsoft.com/office/drawing/2014/main" id="{174C8BDE-6437-4F39-8FB6-3E27169177D6}"/>
              </a:ext>
            </a:extLst>
          </p:cNvPr>
          <p:cNvGrpSpPr/>
          <p:nvPr/>
        </p:nvGrpSpPr>
        <p:grpSpPr>
          <a:xfrm>
            <a:off x="6831256" y="3016738"/>
            <a:ext cx="4974664" cy="1230923"/>
            <a:chOff x="1605764" y="2532185"/>
            <a:chExt cx="7053802" cy="1230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ïslîḑè">
                  <a:extLst>
                    <a:ext uri="{FF2B5EF4-FFF2-40B4-BE49-F238E27FC236}">
                      <a16:creationId xmlns:a16="http://schemas.microsoft.com/office/drawing/2014/main" id="{F3AE0382-C320-4A80-824F-575EB3978EC6}"/>
                    </a:ext>
                  </a:extLst>
                </p:cNvPr>
                <p:cNvSpPr/>
                <p:nvPr/>
              </p:nvSpPr>
              <p:spPr bwMode="auto">
                <a:xfrm>
                  <a:off x="1605764" y="2976194"/>
                  <a:ext cx="7053802" cy="7869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zh-CN" altLang="en-US" sz="1600" dirty="0">
                      <a:cs typeface="+mn-ea"/>
                      <a:sym typeface="+mn-lt"/>
                    </a:rPr>
                    <a:t>量化情感序列的指数移动平均</a:t>
                  </a:r>
                  <a:r>
                    <a:rPr lang="en-US" altLang="zh-CN" sz="1600" dirty="0">
                      <a:cs typeface="+mn-ea"/>
                      <a:sym typeface="+mn-lt"/>
                    </a:rPr>
                    <a:t>(EMA)</a:t>
                  </a:r>
                  <a:r>
                    <a:rPr lang="zh-CN" altLang="en-US" sz="1600" dirty="0">
                      <a:cs typeface="+mn-ea"/>
                      <a:sym typeface="+mn-lt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zh-CN" altLang="en-US" sz="1600" dirty="0"/>
                    <a:t>，动态反应用户情感的实时变化</a:t>
                  </a:r>
                </a:p>
                <a:p>
                  <a:pPr>
                    <a:lnSpc>
                      <a:spcPct val="120000"/>
                    </a:lnSpc>
                    <a:spcBef>
                      <a:spcPct val="0"/>
                    </a:spcBef>
                  </a:pPr>
                  <a:endParaRPr lang="en-US" altLang="zh-CN" sz="1600" dirty="0">
                    <a:cs typeface="+mn-ea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38" name="ïslîḑè">
                  <a:extLst>
                    <a:ext uri="{FF2B5EF4-FFF2-40B4-BE49-F238E27FC236}">
                      <a16:creationId xmlns:a16="http://schemas.microsoft.com/office/drawing/2014/main" id="{F3AE0382-C320-4A80-824F-575EB3978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05764" y="2976194"/>
                  <a:ext cx="7053802" cy="786914"/>
                </a:xfrm>
                <a:prstGeom prst="rect">
                  <a:avLst/>
                </a:prstGeom>
                <a:blipFill>
                  <a:blip r:embed="rId4"/>
                  <a:stretch>
                    <a:fillRect l="-735"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í$ḻiďe">
              <a:extLst>
                <a:ext uri="{FF2B5EF4-FFF2-40B4-BE49-F238E27FC236}">
                  <a16:creationId xmlns:a16="http://schemas.microsoft.com/office/drawing/2014/main" id="{4C69AB28-76B3-4BAE-869C-D67EB1743E40}"/>
                </a:ext>
              </a:extLst>
            </p:cNvPr>
            <p:cNvSpPr txBox="1"/>
            <p:nvPr/>
          </p:nvSpPr>
          <p:spPr bwMode="auto">
            <a:xfrm>
              <a:off x="1605765" y="2532185"/>
              <a:ext cx="2979614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cs typeface="+mn-ea"/>
                  <a:sym typeface="+mn-lt"/>
                </a:rPr>
                <a:t>情绪对时间的敏感性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grpSp>
        <p:nvGrpSpPr>
          <p:cNvPr id="33" name="ïśḻîḋè">
            <a:extLst>
              <a:ext uri="{FF2B5EF4-FFF2-40B4-BE49-F238E27FC236}">
                <a16:creationId xmlns:a16="http://schemas.microsoft.com/office/drawing/2014/main" id="{74B48170-76D7-4986-8E12-86DABD8540F3}"/>
              </a:ext>
            </a:extLst>
          </p:cNvPr>
          <p:cNvGrpSpPr/>
          <p:nvPr/>
        </p:nvGrpSpPr>
        <p:grpSpPr>
          <a:xfrm>
            <a:off x="6821683" y="4581770"/>
            <a:ext cx="4697217" cy="1230923"/>
            <a:chOff x="1605764" y="2532185"/>
            <a:chExt cx="6660397" cy="1230923"/>
          </a:xfrm>
        </p:grpSpPr>
        <p:sp>
          <p:nvSpPr>
            <p:cNvPr id="34" name="íṥļiḍé">
              <a:extLst>
                <a:ext uri="{FF2B5EF4-FFF2-40B4-BE49-F238E27FC236}">
                  <a16:creationId xmlns:a16="http://schemas.microsoft.com/office/drawing/2014/main" id="{A5F0A883-61B7-4D6E-ADC2-8A6CD0DFD3DB}"/>
                </a:ext>
              </a:extLst>
            </p:cNvPr>
            <p:cNvSpPr/>
            <p:nvPr/>
          </p:nvSpPr>
          <p:spPr bwMode="auto">
            <a:xfrm>
              <a:off x="1605764" y="2976194"/>
              <a:ext cx="6660397" cy="78691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600" dirty="0">
                  <a:cs typeface="+mn-ea"/>
                  <a:sym typeface="+mn-lt"/>
                </a:rPr>
                <a:t>情感向量加时间戳，组成情感序列，求该序列的标准差，反应用户的情感稳定性</a:t>
              </a:r>
              <a:endParaRPr lang="en-US" altLang="zh-CN" sz="1600" dirty="0">
                <a:cs typeface="+mn-ea"/>
                <a:sym typeface="+mn-lt"/>
              </a:endParaRPr>
            </a:p>
          </p:txBody>
        </p:sp>
        <p:sp>
          <p:nvSpPr>
            <p:cNvPr id="35" name="íṣļíḑê">
              <a:extLst>
                <a:ext uri="{FF2B5EF4-FFF2-40B4-BE49-F238E27FC236}">
                  <a16:creationId xmlns:a16="http://schemas.microsoft.com/office/drawing/2014/main" id="{8EA3598B-1D11-4B5E-932F-04C030EC2D10}"/>
                </a:ext>
              </a:extLst>
            </p:cNvPr>
            <p:cNvSpPr txBox="1"/>
            <p:nvPr/>
          </p:nvSpPr>
          <p:spPr bwMode="auto">
            <a:xfrm>
              <a:off x="1605765" y="2532185"/>
              <a:ext cx="2979614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zh-CN" altLang="en-US" sz="2000" b="1" dirty="0">
                  <a:cs typeface="+mn-ea"/>
                  <a:sym typeface="+mn-lt"/>
                </a:rPr>
                <a:t>情绪状态的变异性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cxnSp>
        <p:nvCxnSpPr>
          <p:cNvPr id="30" name="iś1ídê">
            <a:extLst>
              <a:ext uri="{FF2B5EF4-FFF2-40B4-BE49-F238E27FC236}">
                <a16:creationId xmlns:a16="http://schemas.microsoft.com/office/drawing/2014/main" id="{22A64489-AA6C-4007-924A-5D3C857D2BEB}"/>
              </a:ext>
            </a:extLst>
          </p:cNvPr>
          <p:cNvCxnSpPr/>
          <p:nvPr/>
        </p:nvCxnSpPr>
        <p:spPr>
          <a:xfrm>
            <a:off x="6690946" y="2849685"/>
            <a:ext cx="482795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îŝ1iḓè">
            <a:extLst>
              <a:ext uri="{FF2B5EF4-FFF2-40B4-BE49-F238E27FC236}">
                <a16:creationId xmlns:a16="http://schemas.microsoft.com/office/drawing/2014/main" id="{04D778D5-44DB-4828-BD27-9F59328BAFBA}"/>
              </a:ext>
            </a:extLst>
          </p:cNvPr>
          <p:cNvCxnSpPr/>
          <p:nvPr/>
        </p:nvCxnSpPr>
        <p:spPr>
          <a:xfrm>
            <a:off x="6690946" y="4414716"/>
            <a:ext cx="4827954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íšḷíḋê">
            <a:extLst>
              <a:ext uri="{FF2B5EF4-FFF2-40B4-BE49-F238E27FC236}">
                <a16:creationId xmlns:a16="http://schemas.microsoft.com/office/drawing/2014/main" id="{CA634EF1-6373-4B31-B11F-C7C10B4CD32D}"/>
              </a:ext>
            </a:extLst>
          </p:cNvPr>
          <p:cNvSpPr/>
          <p:nvPr/>
        </p:nvSpPr>
        <p:spPr bwMode="auto">
          <a:xfrm>
            <a:off x="5806146" y="3126622"/>
            <a:ext cx="902014" cy="902012"/>
          </a:xfrm>
          <a:prstGeom prst="ellipse">
            <a:avLst/>
          </a:prstGeom>
          <a:solidFill>
            <a:schemeClr val="accent2"/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7" name="íšlîḑé">
            <a:extLst>
              <a:ext uri="{FF2B5EF4-FFF2-40B4-BE49-F238E27FC236}">
                <a16:creationId xmlns:a16="http://schemas.microsoft.com/office/drawing/2014/main" id="{CE28118C-4079-4C6F-9C56-2B62DD98B05E}"/>
              </a:ext>
            </a:extLst>
          </p:cNvPr>
          <p:cNvSpPr/>
          <p:nvPr/>
        </p:nvSpPr>
        <p:spPr bwMode="auto">
          <a:xfrm>
            <a:off x="5807635" y="4636154"/>
            <a:ext cx="902014" cy="902012"/>
          </a:xfrm>
          <a:prstGeom prst="ellipse">
            <a:avLst/>
          </a:prstGeom>
          <a:solidFill>
            <a:schemeClr val="accent3"/>
          </a:solid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9" name="îşḷîḍê">
            <a:extLst>
              <a:ext uri="{FF2B5EF4-FFF2-40B4-BE49-F238E27FC236}">
                <a16:creationId xmlns:a16="http://schemas.microsoft.com/office/drawing/2014/main" id="{4ABBBF83-7430-4743-8095-CD42DF5A6B51}"/>
              </a:ext>
            </a:extLst>
          </p:cNvPr>
          <p:cNvSpPr/>
          <p:nvPr/>
        </p:nvSpPr>
        <p:spPr bwMode="auto">
          <a:xfrm>
            <a:off x="773128" y="3129044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47C3134-1DF4-46DF-BC7F-EA3EAB939702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F57928-57BC-43CA-977A-31D54959A7D6}"/>
              </a:ext>
            </a:extLst>
          </p:cNvPr>
          <p:cNvSpPr txBox="1"/>
          <p:nvPr/>
        </p:nvSpPr>
        <p:spPr>
          <a:xfrm>
            <a:off x="9251463" y="4028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999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šḷ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ṥľîḓè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心理社会特征提取</a:t>
            </a:r>
          </a:p>
        </p:txBody>
      </p:sp>
      <p:sp>
        <p:nvSpPr>
          <p:cNvPr id="4" name="iṡ1îďe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10" name="í$lîdé">
            <a:extLst>
              <a:ext uri="{FF2B5EF4-FFF2-40B4-BE49-F238E27FC236}">
                <a16:creationId xmlns:a16="http://schemas.microsoft.com/office/drawing/2014/main" id="{9FADA8CF-4E28-4F5C-A523-E87D9021A3B9}"/>
              </a:ext>
            </a:extLst>
          </p:cNvPr>
          <p:cNvGrpSpPr/>
          <p:nvPr/>
        </p:nvGrpSpPr>
        <p:grpSpPr>
          <a:xfrm>
            <a:off x="1634498" y="2197735"/>
            <a:ext cx="8923004" cy="3573145"/>
            <a:chOff x="2595896" y="1831975"/>
            <a:chExt cx="8923004" cy="3573145"/>
          </a:xfrm>
        </p:grpSpPr>
        <p:cxnSp>
          <p:nvCxnSpPr>
            <p:cNvPr id="6" name="ïṧḷîḍe">
              <a:extLst>
                <a:ext uri="{FF2B5EF4-FFF2-40B4-BE49-F238E27FC236}">
                  <a16:creationId xmlns:a16="http://schemas.microsoft.com/office/drawing/2014/main" id="{594CE538-96E2-4CFB-A5C9-189164E266B7}"/>
                </a:ext>
              </a:extLst>
            </p:cNvPr>
            <p:cNvCxnSpPr>
              <a:cxnSpLocks/>
            </p:cNvCxnSpPr>
            <p:nvPr/>
          </p:nvCxnSpPr>
          <p:spPr>
            <a:xfrm>
              <a:off x="5825099" y="2597150"/>
              <a:ext cx="0" cy="2078655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iŝ1ïḑè">
              <a:extLst>
                <a:ext uri="{FF2B5EF4-FFF2-40B4-BE49-F238E27FC236}">
                  <a16:creationId xmlns:a16="http://schemas.microsoft.com/office/drawing/2014/main" id="{2A14A582-2AC6-4E5E-A1C2-ACAFBCEBA3A2}"/>
                </a:ext>
              </a:extLst>
            </p:cNvPr>
            <p:cNvCxnSpPr>
              <a:cxnSpLocks/>
            </p:cNvCxnSpPr>
            <p:nvPr/>
          </p:nvCxnSpPr>
          <p:spPr>
            <a:xfrm>
              <a:off x="8735801" y="2597150"/>
              <a:ext cx="0" cy="2078655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śļiďé">
              <a:extLst>
                <a:ext uri="{FF2B5EF4-FFF2-40B4-BE49-F238E27FC236}">
                  <a16:creationId xmlns:a16="http://schemas.microsoft.com/office/drawing/2014/main" id="{848A4E10-8C74-4D8D-81FE-7B2CB2BC5C27}"/>
                </a:ext>
              </a:extLst>
            </p:cNvPr>
            <p:cNvSpPr txBox="1"/>
            <p:nvPr/>
          </p:nvSpPr>
          <p:spPr>
            <a:xfrm>
              <a:off x="8791339" y="1831975"/>
              <a:ext cx="2552819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b="1" dirty="0"/>
                <a:t>词性标注</a:t>
              </a:r>
              <a:endParaRPr lang="id-ID" sz="1600" b="1" dirty="0"/>
            </a:p>
          </p:txBody>
        </p:sp>
        <p:sp>
          <p:nvSpPr>
            <p:cNvPr id="28" name="iślíde">
              <a:extLst>
                <a:ext uri="{FF2B5EF4-FFF2-40B4-BE49-F238E27FC236}">
                  <a16:creationId xmlns:a16="http://schemas.microsoft.com/office/drawing/2014/main" id="{01EC5BE3-B4B4-4D29-8325-7330509E579C}"/>
                </a:ext>
              </a:extLst>
            </p:cNvPr>
            <p:cNvSpPr/>
            <p:nvPr/>
          </p:nvSpPr>
          <p:spPr>
            <a:xfrm>
              <a:off x="2595896" y="2597151"/>
              <a:ext cx="2902300" cy="2807969"/>
            </a:xfrm>
            <a:prstGeom prst="roundRect">
              <a:avLst/>
            </a:prstGeom>
            <a:solidFill>
              <a:schemeClr val="accent1">
                <a:alpha val="8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ïṥ1îḓé">
              <a:extLst>
                <a:ext uri="{FF2B5EF4-FFF2-40B4-BE49-F238E27FC236}">
                  <a16:creationId xmlns:a16="http://schemas.microsoft.com/office/drawing/2014/main" id="{FF861119-0C44-4C08-BAB4-3B4509440ECA}"/>
                </a:ext>
              </a:extLst>
            </p:cNvPr>
            <p:cNvSpPr/>
            <p:nvPr/>
          </p:nvSpPr>
          <p:spPr>
            <a:xfrm>
              <a:off x="5606248" y="2597151"/>
              <a:ext cx="2902300" cy="2807969"/>
            </a:xfrm>
            <a:prstGeom prst="roundRect">
              <a:avLst/>
            </a:prstGeom>
            <a:solidFill>
              <a:schemeClr val="accent2">
                <a:alpha val="8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ïšľïḓê">
              <a:extLst>
                <a:ext uri="{FF2B5EF4-FFF2-40B4-BE49-F238E27FC236}">
                  <a16:creationId xmlns:a16="http://schemas.microsoft.com/office/drawing/2014/main" id="{8B4D0BED-AA89-4330-8520-93172C444106}"/>
                </a:ext>
              </a:extLst>
            </p:cNvPr>
            <p:cNvSpPr/>
            <p:nvPr/>
          </p:nvSpPr>
          <p:spPr>
            <a:xfrm>
              <a:off x="8616600" y="2597151"/>
              <a:ext cx="2902300" cy="2807969"/>
            </a:xfrm>
            <a:prstGeom prst="roundRect">
              <a:avLst/>
            </a:prstGeom>
            <a:solidFill>
              <a:schemeClr val="accent3">
                <a:alpha val="80000"/>
              </a:schemeClr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îslïḑe">
              <a:extLst>
                <a:ext uri="{FF2B5EF4-FFF2-40B4-BE49-F238E27FC236}">
                  <a16:creationId xmlns:a16="http://schemas.microsoft.com/office/drawing/2014/main" id="{41B12157-4D42-4314-9A70-047F49C88A79}"/>
                </a:ext>
              </a:extLst>
            </p:cNvPr>
            <p:cNvSpPr/>
            <p:nvPr/>
          </p:nvSpPr>
          <p:spPr bwMode="auto">
            <a:xfrm>
              <a:off x="3711445" y="2261550"/>
              <a:ext cx="671202" cy="6712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01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ïśḷîdé">
              <a:extLst>
                <a:ext uri="{FF2B5EF4-FFF2-40B4-BE49-F238E27FC236}">
                  <a16:creationId xmlns:a16="http://schemas.microsoft.com/office/drawing/2014/main" id="{3A8C0ED7-45D1-4DF3-96FC-8A54E2885CDC}"/>
                </a:ext>
              </a:extLst>
            </p:cNvPr>
            <p:cNvSpPr/>
            <p:nvPr/>
          </p:nvSpPr>
          <p:spPr bwMode="auto">
            <a:xfrm>
              <a:off x="6721797" y="2261550"/>
              <a:ext cx="671202" cy="67120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02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î$ľîḑê">
              <a:extLst>
                <a:ext uri="{FF2B5EF4-FFF2-40B4-BE49-F238E27FC236}">
                  <a16:creationId xmlns:a16="http://schemas.microsoft.com/office/drawing/2014/main" id="{E4DA66D0-694E-4B00-A56E-B44281EE8D3E}"/>
                </a:ext>
              </a:extLst>
            </p:cNvPr>
            <p:cNvSpPr/>
            <p:nvPr/>
          </p:nvSpPr>
          <p:spPr bwMode="auto">
            <a:xfrm>
              <a:off x="9732149" y="2261550"/>
              <a:ext cx="671202" cy="671200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03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ṩḷîḑê">
              <a:extLst>
                <a:ext uri="{FF2B5EF4-FFF2-40B4-BE49-F238E27FC236}">
                  <a16:creationId xmlns:a16="http://schemas.microsoft.com/office/drawing/2014/main" id="{7A786894-69FE-4FA5-8130-299BF248CC6C}"/>
                </a:ext>
              </a:extLst>
            </p:cNvPr>
            <p:cNvSpPr txBox="1"/>
            <p:nvPr/>
          </p:nvSpPr>
          <p:spPr>
            <a:xfrm>
              <a:off x="5780987" y="1831975"/>
              <a:ext cx="2552819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b="1" dirty="0"/>
                <a:t>语言风格</a:t>
              </a:r>
              <a:endParaRPr lang="id-ID" sz="1600" b="1" dirty="0"/>
            </a:p>
          </p:txBody>
        </p:sp>
        <p:sp>
          <p:nvSpPr>
            <p:cNvPr id="14" name="iṥḻíḋé">
              <a:extLst>
                <a:ext uri="{FF2B5EF4-FFF2-40B4-BE49-F238E27FC236}">
                  <a16:creationId xmlns:a16="http://schemas.microsoft.com/office/drawing/2014/main" id="{9E5F73E0-D49B-46D3-AA5F-498E055ECDE0}"/>
                </a:ext>
              </a:extLst>
            </p:cNvPr>
            <p:cNvSpPr txBox="1"/>
            <p:nvPr/>
          </p:nvSpPr>
          <p:spPr>
            <a:xfrm>
              <a:off x="2770635" y="1831975"/>
              <a:ext cx="2552819" cy="42052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zh-CN" altLang="en-US" sz="1600" b="1" dirty="0"/>
                <a:t>社会互动性</a:t>
              </a:r>
              <a:endParaRPr lang="id-ID" sz="1600" b="1" dirty="0"/>
            </a:p>
          </p:txBody>
        </p:sp>
        <p:sp>
          <p:nvSpPr>
            <p:cNvPr id="15" name="ïṧļîḍê">
              <a:extLst>
                <a:ext uri="{FF2B5EF4-FFF2-40B4-BE49-F238E27FC236}">
                  <a16:creationId xmlns:a16="http://schemas.microsoft.com/office/drawing/2014/main" id="{394ADF7D-D385-4321-BD2F-065010B4A2FA}"/>
                </a:ext>
              </a:extLst>
            </p:cNvPr>
            <p:cNvSpPr/>
            <p:nvPr/>
          </p:nvSpPr>
          <p:spPr bwMode="auto">
            <a:xfrm>
              <a:off x="2719298" y="3219651"/>
              <a:ext cx="2655496" cy="83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通过社交媒体熵的评论数、转发数、点赞数和粉丝数等指标，衡量用户的社会互动性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íṡḷiḍê">
              <a:extLst>
                <a:ext uri="{FF2B5EF4-FFF2-40B4-BE49-F238E27FC236}">
                  <a16:creationId xmlns:a16="http://schemas.microsoft.com/office/drawing/2014/main" id="{50825D48-E8F6-455F-B849-C27618A20922}"/>
                </a:ext>
              </a:extLst>
            </p:cNvPr>
            <p:cNvSpPr/>
            <p:nvPr/>
          </p:nvSpPr>
          <p:spPr bwMode="auto">
            <a:xfrm>
              <a:off x="5729648" y="3219651"/>
              <a:ext cx="2655496" cy="83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利用</a:t>
              </a:r>
              <a:r>
                <a:rPr lang="en-US" altLang="zh-CN" sz="1600" dirty="0">
                  <a:solidFill>
                    <a:schemeClr val="bg1"/>
                  </a:solidFill>
                </a:rPr>
                <a:t>TAALES</a:t>
              </a:r>
              <a:r>
                <a:rPr lang="zh-CN" altLang="en-US" sz="1600" dirty="0">
                  <a:solidFill>
                    <a:schemeClr val="bg1"/>
                  </a:solidFill>
                </a:rPr>
                <a:t>工具包，提取用户的基本语言风格，包括：具体性、上下文独特性、上下文多元性、语法等，反映其教育水平、个性等方面。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í$ļíďé">
              <a:extLst>
                <a:ext uri="{FF2B5EF4-FFF2-40B4-BE49-F238E27FC236}">
                  <a16:creationId xmlns:a16="http://schemas.microsoft.com/office/drawing/2014/main" id="{0ABA1858-52AC-416F-843D-D3E19301B14E}"/>
                </a:ext>
              </a:extLst>
            </p:cNvPr>
            <p:cNvSpPr/>
            <p:nvPr/>
          </p:nvSpPr>
          <p:spPr bwMode="auto">
            <a:xfrm>
              <a:off x="8739998" y="3219651"/>
              <a:ext cx="2655496" cy="833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NLP</a:t>
              </a:r>
              <a:r>
                <a:rPr lang="zh-CN" altLang="en-US" sz="1600" dirty="0">
                  <a:solidFill>
                    <a:schemeClr val="bg1"/>
                  </a:solidFill>
                </a:rPr>
                <a:t>任务，识别名词、动词、形容词等各类词性的使用比例。发现用户语言表达习惯特点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iṥḻíḋé">
            <a:extLst>
              <a:ext uri="{FF2B5EF4-FFF2-40B4-BE49-F238E27FC236}">
                <a16:creationId xmlns:a16="http://schemas.microsoft.com/office/drawing/2014/main" id="{E03623E1-37AC-4FF5-987B-C3B03E67D19B}"/>
              </a:ext>
            </a:extLst>
          </p:cNvPr>
          <p:cNvSpPr txBox="1"/>
          <p:nvPr/>
        </p:nvSpPr>
        <p:spPr>
          <a:xfrm>
            <a:off x="197228" y="1565599"/>
            <a:ext cx="2552819" cy="4205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2000" b="1" dirty="0"/>
              <a:t>其他特征：</a:t>
            </a:r>
            <a:endParaRPr lang="id-ID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823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ļî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îṧ1ídê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ïŝḷíḋe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îśḻíḑè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感谢倾听</a:t>
            </a:r>
            <a:r>
              <a:rPr lang="en-US" altLang="zh-CN" sz="6600" dirty="0"/>
              <a:t>~</a:t>
            </a:r>
            <a:endParaRPr lang="zh-CN" altLang="en-US" sz="6600" dirty="0"/>
          </a:p>
        </p:txBody>
      </p:sp>
      <p:sp>
        <p:nvSpPr>
          <p:cNvPr id="6" name="îṣḻïḑ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报告人：李晨龙</a:t>
            </a:r>
            <a:endParaRPr lang="en-US" altLang="zh-CN" dirty="0"/>
          </a:p>
        </p:txBody>
      </p:sp>
      <p:sp>
        <p:nvSpPr>
          <p:cNvPr id="25" name="îṩlíḑe">
            <a:extLst>
              <a:ext uri="{FF2B5EF4-FFF2-40B4-BE49-F238E27FC236}">
                <a16:creationId xmlns:a16="http://schemas.microsoft.com/office/drawing/2014/main" id="{3AD5C7F1-2447-448E-8727-325310A194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日期：</a:t>
            </a:r>
            <a:r>
              <a:rPr lang="en-US" altLang="zh-CN" dirty="0"/>
              <a:t>2025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24</a:t>
            </a:r>
            <a:r>
              <a:rPr lang="zh-CN" altLang="en-US" dirty="0"/>
              <a:t>日</a:t>
            </a:r>
            <a:endParaRPr lang="en-US" altLang="en-US" dirty="0"/>
          </a:p>
        </p:txBody>
      </p:sp>
      <p:cxnSp>
        <p:nvCxnSpPr>
          <p:cNvPr id="4" name="î$ḷïḑê">
            <a:extLst>
              <a:ext uri="{FF2B5EF4-FFF2-40B4-BE49-F238E27FC236}">
                <a16:creationId xmlns:a16="http://schemas.microsoft.com/office/drawing/2014/main" id="{CB73A652-1E5C-4EDD-871F-25B6B206DFE1}"/>
              </a:ext>
            </a:extLst>
          </p:cNvPr>
          <p:cNvCxnSpPr/>
          <p:nvPr/>
        </p:nvCxnSpPr>
        <p:spPr>
          <a:xfrm>
            <a:off x="939800" y="326898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ś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ŝļïḋê">
            <a:extLst>
              <a:ext uri="{FF2B5EF4-FFF2-40B4-BE49-F238E27FC236}">
                <a16:creationId xmlns:a16="http://schemas.microsoft.com/office/drawing/2014/main" id="{CDC59136-539B-4CCD-8F05-104448EE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隐私偏好的重要性</a:t>
            </a:r>
          </a:p>
        </p:txBody>
      </p:sp>
      <p:sp>
        <p:nvSpPr>
          <p:cNvPr id="4" name="i$ļîḍè">
            <a:extLst>
              <a:ext uri="{FF2B5EF4-FFF2-40B4-BE49-F238E27FC236}">
                <a16:creationId xmlns:a16="http://schemas.microsoft.com/office/drawing/2014/main" id="{65F68554-DE6C-4594-88E6-177EC033F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4D0736-7731-40E7-B480-E0851EB1CFCE}"/>
              </a:ext>
            </a:extLst>
          </p:cNvPr>
          <p:cNvGrpSpPr/>
          <p:nvPr/>
        </p:nvGrpSpPr>
        <p:grpSpPr>
          <a:xfrm>
            <a:off x="1738810" y="2551017"/>
            <a:ext cx="2455459" cy="3853874"/>
            <a:chOff x="1738810" y="2551017"/>
            <a:chExt cx="2455459" cy="3853874"/>
          </a:xfrm>
        </p:grpSpPr>
        <p:sp>
          <p:nvSpPr>
            <p:cNvPr id="7" name="iṩḻïdê">
              <a:extLst>
                <a:ext uri="{FF2B5EF4-FFF2-40B4-BE49-F238E27FC236}">
                  <a16:creationId xmlns:a16="http://schemas.microsoft.com/office/drawing/2014/main" id="{947200EB-3ED2-433D-8CBD-BEE3B6B5B55E}"/>
                </a:ext>
              </a:extLst>
            </p:cNvPr>
            <p:cNvSpPr/>
            <p:nvPr/>
          </p:nvSpPr>
          <p:spPr>
            <a:xfrm>
              <a:off x="1738810" y="3075502"/>
              <a:ext cx="2455459" cy="669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8594" algn="l"/>
                </a:tabLst>
                <a:defRPr/>
              </a:pPr>
              <a:r>
                <a:rPr lang="zh-CN" altLang="en-US" sz="2000" b="1" dirty="0"/>
                <a:t>对企业</a:t>
              </a:r>
              <a:endParaRPr lang="en-US" altLang="zh-CN" sz="2000" b="1" dirty="0"/>
            </a:p>
          </p:txBody>
        </p:sp>
        <p:sp>
          <p:nvSpPr>
            <p:cNvPr id="8" name="ïṩľiḑe">
              <a:extLst>
                <a:ext uri="{FF2B5EF4-FFF2-40B4-BE49-F238E27FC236}">
                  <a16:creationId xmlns:a16="http://schemas.microsoft.com/office/drawing/2014/main" id="{15D44BDC-12C6-43C8-9A39-5555EB3FAA14}"/>
                </a:ext>
              </a:extLst>
            </p:cNvPr>
            <p:cNvSpPr/>
            <p:nvPr/>
          </p:nvSpPr>
          <p:spPr>
            <a:xfrm>
              <a:off x="2704298" y="2551017"/>
              <a:ext cx="524486" cy="52448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algn="ctr"/>
              <a:r>
                <a:rPr lang="en-US" altLang="zh-CN" sz="2800"/>
                <a:t>1</a:t>
              </a:r>
              <a:endParaRPr lang="zh-CN" altLang="en-US" sz="2800"/>
            </a:p>
          </p:txBody>
        </p:sp>
        <p:sp>
          <p:nvSpPr>
            <p:cNvPr id="9" name="iśļîḑe">
              <a:extLst>
                <a:ext uri="{FF2B5EF4-FFF2-40B4-BE49-F238E27FC236}">
                  <a16:creationId xmlns:a16="http://schemas.microsoft.com/office/drawing/2014/main" id="{47BE6592-3D6E-4B5F-9749-E39F50C5E181}"/>
                </a:ext>
              </a:extLst>
            </p:cNvPr>
            <p:cNvSpPr/>
            <p:nvPr/>
          </p:nvSpPr>
          <p:spPr>
            <a:xfrm>
              <a:off x="1738810" y="3880577"/>
              <a:ext cx="2455459" cy="2524314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lIns="91440" tIns="45720" rIns="91440" bIns="45720" anchor="t">
              <a:norm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sz="1500" dirty="0"/>
                <a:t>企业了解消费者隐私偏好，制定契合需求的隐私政策，增强消费者信任</a:t>
              </a:r>
              <a:endParaRPr lang="en-US" altLang="zh-CN" sz="15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2F72FB9-4BF3-4F73-885E-4E6ED32DF66A}"/>
              </a:ext>
            </a:extLst>
          </p:cNvPr>
          <p:cNvGrpSpPr/>
          <p:nvPr/>
        </p:nvGrpSpPr>
        <p:grpSpPr>
          <a:xfrm>
            <a:off x="4544728" y="2551017"/>
            <a:ext cx="2779001" cy="3853874"/>
            <a:chOff x="4544728" y="2551017"/>
            <a:chExt cx="2779001" cy="385387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4830F71-779E-460D-86A2-0FDDA5D9200A}"/>
                </a:ext>
              </a:extLst>
            </p:cNvPr>
            <p:cNvGrpSpPr/>
            <p:nvPr/>
          </p:nvGrpSpPr>
          <p:grpSpPr>
            <a:xfrm>
              <a:off x="4868270" y="2551017"/>
              <a:ext cx="2455459" cy="3853874"/>
              <a:chOff x="4868270" y="2551017"/>
              <a:chExt cx="2455459" cy="3853874"/>
            </a:xfrm>
          </p:grpSpPr>
          <p:sp>
            <p:nvSpPr>
              <p:cNvPr id="10" name="îṣľïḋè">
                <a:extLst>
                  <a:ext uri="{FF2B5EF4-FFF2-40B4-BE49-F238E27FC236}">
                    <a16:creationId xmlns:a16="http://schemas.microsoft.com/office/drawing/2014/main" id="{0FF626AF-5C4D-454F-8155-4E64ECB15850}"/>
                  </a:ext>
                </a:extLst>
              </p:cNvPr>
              <p:cNvSpPr/>
              <p:nvPr/>
            </p:nvSpPr>
            <p:spPr>
              <a:xfrm>
                <a:off x="4868270" y="3075502"/>
                <a:ext cx="2455459" cy="669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tabLst>
                    <a:tab pos="228594" algn="l"/>
                  </a:tabLst>
                  <a:defRPr/>
                </a:pPr>
                <a:r>
                  <a:rPr lang="zh-CN" altLang="en-US" sz="2000" b="1" dirty="0"/>
                  <a:t>对政策制定者</a:t>
                </a:r>
                <a:endParaRPr lang="en-US" altLang="zh-CN" sz="2000" b="1" dirty="0"/>
              </a:p>
            </p:txBody>
          </p:sp>
          <p:sp>
            <p:nvSpPr>
              <p:cNvPr id="11" name="íŝḻíḑe">
                <a:extLst>
                  <a:ext uri="{FF2B5EF4-FFF2-40B4-BE49-F238E27FC236}">
                    <a16:creationId xmlns:a16="http://schemas.microsoft.com/office/drawing/2014/main" id="{00B6F55A-C1C9-4788-B989-1D69561847DB}"/>
                  </a:ext>
                </a:extLst>
              </p:cNvPr>
              <p:cNvSpPr/>
              <p:nvPr/>
            </p:nvSpPr>
            <p:spPr>
              <a:xfrm>
                <a:off x="5833757" y="2551017"/>
                <a:ext cx="524486" cy="524486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77500" lnSpcReduction="20000"/>
              </a:bodyPr>
              <a:lstStyle/>
              <a:p>
                <a:pPr algn="ctr"/>
                <a:r>
                  <a:rPr lang="en-US" altLang="zh-CN" sz="2800"/>
                  <a:t>2</a:t>
                </a:r>
                <a:endParaRPr lang="zh-CN" altLang="en-US" sz="2800"/>
              </a:p>
            </p:txBody>
          </p:sp>
          <p:sp>
            <p:nvSpPr>
              <p:cNvPr id="12" name="îṩliďé">
                <a:extLst>
                  <a:ext uri="{FF2B5EF4-FFF2-40B4-BE49-F238E27FC236}">
                    <a16:creationId xmlns:a16="http://schemas.microsoft.com/office/drawing/2014/main" id="{849FCEE9-6CD8-4C40-85C3-AF3AE9FEED32}"/>
                  </a:ext>
                </a:extLst>
              </p:cNvPr>
              <p:cNvSpPr/>
              <p:nvPr/>
            </p:nvSpPr>
            <p:spPr>
              <a:xfrm>
                <a:off x="4868270" y="3880577"/>
                <a:ext cx="2455459" cy="252431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 indent="457200">
                  <a:lnSpc>
                    <a:spcPct val="150000"/>
                  </a:lnSpc>
                </a:pPr>
                <a:r>
                  <a:rPr lang="zh-CN" altLang="en-US" sz="1500" dirty="0"/>
                  <a:t>协助指定合理的数据隐私法规，确定监管重点与方向</a:t>
                </a:r>
                <a:endParaRPr lang="en-US" altLang="zh-CN" sz="1500" dirty="0"/>
              </a:p>
            </p:txBody>
          </p:sp>
        </p:grpSp>
        <p:cxnSp>
          <p:nvCxnSpPr>
            <p:cNvPr id="16" name="i$1îḑè">
              <a:extLst>
                <a:ext uri="{FF2B5EF4-FFF2-40B4-BE49-F238E27FC236}">
                  <a16:creationId xmlns:a16="http://schemas.microsoft.com/office/drawing/2014/main" id="{09EF51D4-D439-4E26-8C41-96A9241E9013}"/>
                </a:ext>
              </a:extLst>
            </p:cNvPr>
            <p:cNvCxnSpPr/>
            <p:nvPr/>
          </p:nvCxnSpPr>
          <p:spPr>
            <a:xfrm>
              <a:off x="4544728" y="3194112"/>
              <a:ext cx="0" cy="23551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7514D68-7584-4453-992E-5406009666AE}"/>
              </a:ext>
            </a:extLst>
          </p:cNvPr>
          <p:cNvGrpSpPr/>
          <p:nvPr/>
        </p:nvGrpSpPr>
        <p:grpSpPr>
          <a:xfrm>
            <a:off x="7744216" y="2551017"/>
            <a:ext cx="2708974" cy="3853874"/>
            <a:chOff x="7744216" y="2551017"/>
            <a:chExt cx="2708974" cy="385387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6E9123E-BB10-4A3C-86DE-35FC21069B90}"/>
                </a:ext>
              </a:extLst>
            </p:cNvPr>
            <p:cNvGrpSpPr/>
            <p:nvPr/>
          </p:nvGrpSpPr>
          <p:grpSpPr>
            <a:xfrm>
              <a:off x="7997731" y="2551017"/>
              <a:ext cx="2455459" cy="3853874"/>
              <a:chOff x="7997731" y="2551017"/>
              <a:chExt cx="2455459" cy="3853874"/>
            </a:xfrm>
          </p:grpSpPr>
          <p:sp>
            <p:nvSpPr>
              <p:cNvPr id="13" name="ïšľïḑé">
                <a:extLst>
                  <a:ext uri="{FF2B5EF4-FFF2-40B4-BE49-F238E27FC236}">
                    <a16:creationId xmlns:a16="http://schemas.microsoft.com/office/drawing/2014/main" id="{32F2DD32-C765-469A-8309-91EC4F5DB553}"/>
                  </a:ext>
                </a:extLst>
              </p:cNvPr>
              <p:cNvSpPr/>
              <p:nvPr/>
            </p:nvSpPr>
            <p:spPr>
              <a:xfrm>
                <a:off x="7997731" y="3075502"/>
                <a:ext cx="2455459" cy="669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tabLst>
                    <a:tab pos="228594" algn="l"/>
                  </a:tabLst>
                  <a:defRPr/>
                </a:pPr>
                <a:r>
                  <a:rPr lang="zh-CN" altLang="en-US" sz="2000" b="1" dirty="0"/>
                  <a:t>对整体数字环境</a:t>
                </a:r>
                <a:endParaRPr lang="en-US" altLang="zh-CN" sz="2000" b="1" dirty="0"/>
              </a:p>
            </p:txBody>
          </p:sp>
          <p:sp>
            <p:nvSpPr>
              <p:cNvPr id="14" name="isļîḑe">
                <a:extLst>
                  <a:ext uri="{FF2B5EF4-FFF2-40B4-BE49-F238E27FC236}">
                    <a16:creationId xmlns:a16="http://schemas.microsoft.com/office/drawing/2014/main" id="{1E07E6F4-0F6A-4172-A3F4-E45FA34E52BB}"/>
                  </a:ext>
                </a:extLst>
              </p:cNvPr>
              <p:cNvSpPr/>
              <p:nvPr/>
            </p:nvSpPr>
            <p:spPr>
              <a:xfrm>
                <a:off x="8963218" y="2551017"/>
                <a:ext cx="524486" cy="52448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77500" lnSpcReduction="20000"/>
              </a:bodyPr>
              <a:lstStyle/>
              <a:p>
                <a:pPr algn="ctr"/>
                <a:r>
                  <a:rPr lang="en-US" altLang="zh-CN" sz="2800" dirty="0"/>
                  <a:t>3</a:t>
                </a:r>
                <a:endParaRPr lang="zh-CN" altLang="en-US" sz="2800" dirty="0"/>
              </a:p>
            </p:txBody>
          </p:sp>
          <p:sp>
            <p:nvSpPr>
              <p:cNvPr id="15" name="îślïḍé">
                <a:extLst>
                  <a:ext uri="{FF2B5EF4-FFF2-40B4-BE49-F238E27FC236}">
                    <a16:creationId xmlns:a16="http://schemas.microsoft.com/office/drawing/2014/main" id="{573F968A-DFE7-4766-B5B9-B85EF49147DC}"/>
                  </a:ext>
                </a:extLst>
              </p:cNvPr>
              <p:cNvSpPr/>
              <p:nvPr/>
            </p:nvSpPr>
            <p:spPr>
              <a:xfrm>
                <a:off x="7997731" y="3880577"/>
                <a:ext cx="2455459" cy="2524314"/>
              </a:xfrm>
              <a:prstGeom prst="snip2SameRect">
                <a:avLst>
                  <a:gd name="adj1" fmla="val 0"/>
                  <a:gd name="adj2" fmla="val 0"/>
                </a:avLst>
              </a:prstGeom>
              <a:ln>
                <a:noFill/>
              </a:ln>
            </p:spPr>
            <p:txBody>
              <a:bodyPr wrap="square" lIns="91440" tIns="45720" rIns="91440" bIns="45720" anchor="t">
                <a:normAutofit/>
              </a:bodyPr>
              <a:lstStyle/>
              <a:p>
                <a:pPr indent="457200">
                  <a:lnSpc>
                    <a:spcPct val="150000"/>
                  </a:lnSpc>
                </a:pPr>
                <a:r>
                  <a:rPr lang="zh-CN" altLang="en-US" sz="1500" dirty="0"/>
                  <a:t>各方尊重隐私偏好，减少数据滥用、泄露等问题，增强用户对数字环境的安全感，促进数字市场公平竞争，推动数字技术持续发展</a:t>
                </a:r>
                <a:endParaRPr lang="en-US" altLang="zh-CN" sz="1500" dirty="0"/>
              </a:p>
            </p:txBody>
          </p:sp>
        </p:grpSp>
        <p:cxnSp>
          <p:nvCxnSpPr>
            <p:cNvPr id="17" name="ïśḻiḍe">
              <a:extLst>
                <a:ext uri="{FF2B5EF4-FFF2-40B4-BE49-F238E27FC236}">
                  <a16:creationId xmlns:a16="http://schemas.microsoft.com/office/drawing/2014/main" id="{686F5730-873A-49F3-BEAD-3424CBF01464}"/>
                </a:ext>
              </a:extLst>
            </p:cNvPr>
            <p:cNvCxnSpPr/>
            <p:nvPr/>
          </p:nvCxnSpPr>
          <p:spPr>
            <a:xfrm>
              <a:off x="7744216" y="3194112"/>
              <a:ext cx="0" cy="235511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iśļîḑe">
            <a:extLst>
              <a:ext uri="{FF2B5EF4-FFF2-40B4-BE49-F238E27FC236}">
                <a16:creationId xmlns:a16="http://schemas.microsoft.com/office/drawing/2014/main" id="{EBED4F1A-3C97-42A9-964F-595A0D80CD1D}"/>
              </a:ext>
            </a:extLst>
          </p:cNvPr>
          <p:cNvSpPr/>
          <p:nvPr/>
        </p:nvSpPr>
        <p:spPr>
          <a:xfrm>
            <a:off x="1271384" y="1588488"/>
            <a:ext cx="5653088" cy="2524314"/>
          </a:xfrm>
          <a:prstGeom prst="snip2SameRect">
            <a:avLst>
              <a:gd name="adj1" fmla="val 0"/>
              <a:gd name="adj2" fmla="val 0"/>
            </a:avLst>
          </a:prstGeom>
          <a:ln>
            <a:noFill/>
          </a:ln>
        </p:spPr>
        <p:txBody>
          <a:bodyPr wrap="square" lIns="91440" tIns="45720" rIns="91440" bIns="45720" anchor="t">
            <a:norm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b="1" i="0" dirty="0">
                <a:effectLst/>
                <a:latin typeface="Inter"/>
              </a:rPr>
              <a:t>隐私偏好</a:t>
            </a:r>
            <a:r>
              <a:rPr lang="zh-CN" altLang="en-US" sz="1600" i="0" dirty="0">
                <a:effectLst/>
                <a:latin typeface="Inter"/>
              </a:rPr>
              <a:t>就</a:t>
            </a:r>
            <a:r>
              <a:rPr lang="zh-CN" altLang="en-US" sz="1600" b="0" i="0" dirty="0">
                <a:effectLst/>
                <a:latin typeface="Inter"/>
              </a:rPr>
              <a:t>是个体对隐私的认知、态度与期望</a:t>
            </a:r>
            <a:endParaRPr lang="en-US" altLang="zh-CN" sz="15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6165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ḷ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ŝļiḑê">
            <a:extLst>
              <a:ext uri="{FF2B5EF4-FFF2-40B4-BE49-F238E27FC236}">
                <a16:creationId xmlns:a16="http://schemas.microsoft.com/office/drawing/2014/main" id="{B9F781E1-22FD-457C-8710-EDD5C9DA663D}"/>
              </a:ext>
            </a:extLst>
          </p:cNvPr>
          <p:cNvSpPr/>
          <p:nvPr/>
        </p:nvSpPr>
        <p:spPr>
          <a:xfrm>
            <a:off x="0" y="3191852"/>
            <a:ext cx="12192000" cy="27107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ïşḻiḑê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现有方法的局限</a:t>
            </a:r>
          </a:p>
        </p:txBody>
      </p:sp>
      <p:sp>
        <p:nvSpPr>
          <p:cNvPr id="4" name="îšlïďé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" name="îšľiḍé">
            <a:extLst>
              <a:ext uri="{FF2B5EF4-FFF2-40B4-BE49-F238E27FC236}">
                <a16:creationId xmlns:a16="http://schemas.microsoft.com/office/drawing/2014/main" id="{0BC2B0E5-86AC-4243-AE4C-EE18CAE2F29B}"/>
              </a:ext>
            </a:extLst>
          </p:cNvPr>
          <p:cNvSpPr/>
          <p:nvPr/>
        </p:nvSpPr>
        <p:spPr bwMode="auto">
          <a:xfrm>
            <a:off x="799793" y="3502918"/>
            <a:ext cx="3262883" cy="205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依赖寻求用户明确输入或获取私人信息</a:t>
            </a: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FF0000"/>
                </a:solidFill>
              </a:rPr>
              <a:t>侵入性强</a:t>
            </a:r>
            <a:r>
              <a:rPr lang="zh-CN" altLang="en-US" sz="1300" dirty="0"/>
              <a:t>，会给用户带来困扰，引发不满</a:t>
            </a: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处理大量用户时，</a:t>
            </a:r>
            <a:r>
              <a:rPr lang="zh-CN" altLang="en-US" sz="1300" dirty="0">
                <a:solidFill>
                  <a:srgbClr val="FF0000"/>
                </a:solidFill>
              </a:rPr>
              <a:t>可扩展性差</a:t>
            </a:r>
            <a:r>
              <a:rPr lang="zh-CN" altLang="en-US" sz="1300" dirty="0"/>
              <a:t>，没办法大规模应用</a:t>
            </a: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FF0000"/>
                </a:solidFill>
              </a:rPr>
              <a:t>缺乏自动化能力</a:t>
            </a:r>
            <a:r>
              <a:rPr lang="zh-CN" altLang="en-US" sz="1300" dirty="0"/>
              <a:t>，无法满足实际应用中的需求</a:t>
            </a:r>
            <a:endParaRPr lang="en-US" altLang="zh-CN" sz="1300" dirty="0"/>
          </a:p>
        </p:txBody>
      </p:sp>
      <p:grpSp>
        <p:nvGrpSpPr>
          <p:cNvPr id="12" name="iṧľiḋè">
            <a:extLst>
              <a:ext uri="{FF2B5EF4-FFF2-40B4-BE49-F238E27FC236}">
                <a16:creationId xmlns:a16="http://schemas.microsoft.com/office/drawing/2014/main" id="{E918DBA5-A74A-4DAC-A1D3-38C7819EA769}"/>
              </a:ext>
            </a:extLst>
          </p:cNvPr>
          <p:cNvGrpSpPr/>
          <p:nvPr/>
        </p:nvGrpSpPr>
        <p:grpSpPr>
          <a:xfrm>
            <a:off x="842133" y="1618922"/>
            <a:ext cx="10491852" cy="1156731"/>
            <a:chOff x="842133" y="1293393"/>
            <a:chExt cx="10491852" cy="1156731"/>
          </a:xfrm>
        </p:grpSpPr>
        <p:sp>
          <p:nvSpPr>
            <p:cNvPr id="24" name="ïS1iďè">
              <a:extLst>
                <a:ext uri="{FF2B5EF4-FFF2-40B4-BE49-F238E27FC236}">
                  <a16:creationId xmlns:a16="http://schemas.microsoft.com/office/drawing/2014/main" id="{9F5FD2CE-BA7E-4E13-9A1E-E8A6CA760849}"/>
                </a:ext>
              </a:extLst>
            </p:cNvPr>
            <p:cNvSpPr/>
            <p:nvPr/>
          </p:nvSpPr>
          <p:spPr bwMode="auto">
            <a:xfrm>
              <a:off x="2044540" y="1676736"/>
              <a:ext cx="773393" cy="7733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01</a:t>
              </a:r>
              <a:endParaRPr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iṥľîdè">
              <a:extLst>
                <a:ext uri="{FF2B5EF4-FFF2-40B4-BE49-F238E27FC236}">
                  <a16:creationId xmlns:a16="http://schemas.microsoft.com/office/drawing/2014/main" id="{D7434403-3400-4B21-B49B-98E69E20E259}"/>
                </a:ext>
              </a:extLst>
            </p:cNvPr>
            <p:cNvSpPr txBox="1"/>
            <p:nvPr/>
          </p:nvSpPr>
          <p:spPr bwMode="auto">
            <a:xfrm>
              <a:off x="842133" y="1293393"/>
              <a:ext cx="3178204" cy="37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获取方法</a:t>
              </a:r>
              <a:endParaRPr lang="en-US" altLang="zh-CN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i$líḋè">
              <a:extLst>
                <a:ext uri="{FF2B5EF4-FFF2-40B4-BE49-F238E27FC236}">
                  <a16:creationId xmlns:a16="http://schemas.microsoft.com/office/drawing/2014/main" id="{9E3D3AF5-3421-404E-A555-89EE50664260}"/>
                </a:ext>
              </a:extLst>
            </p:cNvPr>
            <p:cNvSpPr/>
            <p:nvPr/>
          </p:nvSpPr>
          <p:spPr bwMode="auto">
            <a:xfrm>
              <a:off x="5701364" y="1676736"/>
              <a:ext cx="773393" cy="7733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accent2"/>
                  </a:solidFill>
                </a:rPr>
                <a:t>02</a:t>
              </a:r>
              <a:endParaRPr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ïṡḷíḋé">
              <a:extLst>
                <a:ext uri="{FF2B5EF4-FFF2-40B4-BE49-F238E27FC236}">
                  <a16:creationId xmlns:a16="http://schemas.microsoft.com/office/drawing/2014/main" id="{59CFCF0A-616D-48FF-A72B-9B166EB3CE50}"/>
                </a:ext>
              </a:extLst>
            </p:cNvPr>
            <p:cNvSpPr txBox="1"/>
            <p:nvPr/>
          </p:nvSpPr>
          <p:spPr bwMode="auto">
            <a:xfrm>
              <a:off x="4498957" y="1293393"/>
              <a:ext cx="3178204" cy="37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数据</a:t>
              </a:r>
              <a:endParaRPr lang="en-US" altLang="zh-CN" sz="1600" b="1" dirty="0">
                <a:solidFill>
                  <a:schemeClr val="accent2"/>
                </a:solidFill>
              </a:endParaRPr>
            </a:p>
          </p:txBody>
        </p:sp>
        <p:sp>
          <p:nvSpPr>
            <p:cNvPr id="20" name="ïṩľïďé">
              <a:extLst>
                <a:ext uri="{FF2B5EF4-FFF2-40B4-BE49-F238E27FC236}">
                  <a16:creationId xmlns:a16="http://schemas.microsoft.com/office/drawing/2014/main" id="{4D532392-4262-4A4B-95CE-9BA2DF57FC28}"/>
                </a:ext>
              </a:extLst>
            </p:cNvPr>
            <p:cNvSpPr/>
            <p:nvPr/>
          </p:nvSpPr>
          <p:spPr bwMode="auto">
            <a:xfrm>
              <a:off x="9358188" y="1676736"/>
              <a:ext cx="773393" cy="7733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  <a:round/>
              <a:headEnd/>
              <a:tailEnd/>
            </a:ln>
          </p:spPr>
          <p:txBody>
            <a:bodyPr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chemeClr val="accent3"/>
                  </a:solidFill>
                </a:rPr>
                <a:t>03</a:t>
              </a:r>
              <a:endParaRPr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19" name="íŝľiḍè">
              <a:extLst>
                <a:ext uri="{FF2B5EF4-FFF2-40B4-BE49-F238E27FC236}">
                  <a16:creationId xmlns:a16="http://schemas.microsoft.com/office/drawing/2014/main" id="{FB1165E9-B657-4425-9BD0-96E8FB7E9AD2}"/>
                </a:ext>
              </a:extLst>
            </p:cNvPr>
            <p:cNvSpPr txBox="1"/>
            <p:nvPr/>
          </p:nvSpPr>
          <p:spPr bwMode="auto">
            <a:xfrm>
              <a:off x="8155781" y="1293393"/>
              <a:ext cx="3178204" cy="377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chemeClr val="accent3"/>
                  </a:solidFill>
                </a:rPr>
                <a:t>研究重点</a:t>
              </a:r>
              <a:endParaRPr lang="en-US" altLang="zh-CN" sz="16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5" name="îšľiḍé">
            <a:extLst>
              <a:ext uri="{FF2B5EF4-FFF2-40B4-BE49-F238E27FC236}">
                <a16:creationId xmlns:a16="http://schemas.microsoft.com/office/drawing/2014/main" id="{A410E057-1049-485A-A139-06458156BD2E}"/>
              </a:ext>
            </a:extLst>
          </p:cNvPr>
          <p:cNvSpPr/>
          <p:nvPr/>
        </p:nvSpPr>
        <p:spPr bwMode="auto">
          <a:xfrm>
            <a:off x="4463763" y="3502917"/>
            <a:ext cx="3262883" cy="205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依赖私人信息（专有用户行为数据，个体层面的人口统计）</a:t>
            </a:r>
            <a:r>
              <a:rPr lang="zh-CN" altLang="en-US" sz="1300" dirty="0">
                <a:solidFill>
                  <a:srgbClr val="FF0000"/>
                </a:solidFill>
              </a:rPr>
              <a:t>获取难度大</a:t>
            </a:r>
            <a:endParaRPr lang="en-US" altLang="zh-CN" sz="1300" dirty="0">
              <a:solidFill>
                <a:srgbClr val="FF0000"/>
              </a:solidFill>
            </a:endParaRPr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>
              <a:solidFill>
                <a:srgbClr val="FF0000"/>
              </a:solidFill>
            </a:endParaRPr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获取难度大，并且没办法广泛应用于其他场景，</a:t>
            </a:r>
            <a:r>
              <a:rPr lang="zh-CN" altLang="en-US" sz="1300" dirty="0">
                <a:solidFill>
                  <a:srgbClr val="FF0000"/>
                </a:solidFill>
              </a:rPr>
              <a:t>限制了研究结果的普遍性</a:t>
            </a:r>
            <a:endParaRPr lang="en-US" altLang="zh-CN" sz="1300" dirty="0">
              <a:solidFill>
                <a:srgbClr val="FF0000"/>
              </a:solidFill>
            </a:endParaRPr>
          </a:p>
        </p:txBody>
      </p:sp>
      <p:sp>
        <p:nvSpPr>
          <p:cNvPr id="26" name="îšľiḍé">
            <a:extLst>
              <a:ext uri="{FF2B5EF4-FFF2-40B4-BE49-F238E27FC236}">
                <a16:creationId xmlns:a16="http://schemas.microsoft.com/office/drawing/2014/main" id="{3B078BB2-B5F0-4739-A3ED-5ED3C2E54AFE}"/>
              </a:ext>
            </a:extLst>
          </p:cNvPr>
          <p:cNvSpPr/>
          <p:nvPr/>
        </p:nvSpPr>
        <p:spPr bwMode="auto">
          <a:xfrm>
            <a:off x="8113441" y="3501574"/>
            <a:ext cx="3262883" cy="205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>
                <a:solidFill>
                  <a:srgbClr val="FF0000"/>
                </a:solidFill>
              </a:rPr>
              <a:t>聚焦特定场景的隐私决策</a:t>
            </a:r>
            <a:r>
              <a:rPr lang="zh-CN" altLang="en-US" sz="1300" dirty="0"/>
              <a:t>，可能受当时的使用需求、应用功能等多种因素影响</a:t>
            </a: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忽略普遍</a:t>
            </a:r>
            <a:r>
              <a:rPr lang="zh-CN" altLang="en-US" sz="1300" dirty="0">
                <a:solidFill>
                  <a:srgbClr val="FF0000"/>
                </a:solidFill>
              </a:rPr>
              <a:t>内在</a:t>
            </a:r>
            <a:r>
              <a:rPr lang="zh-CN" altLang="en-US" sz="1300" dirty="0"/>
              <a:t>的隐私偏好，不能完全代表内心深处对隐私的整体看法和偏好</a:t>
            </a: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300" dirty="0"/>
          </a:p>
          <a:p>
            <a:pPr marL="171450" indent="-171450" defTabSz="9144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300" dirty="0"/>
              <a:t>政策制定者序列要了解</a:t>
            </a:r>
            <a:r>
              <a:rPr lang="zh-CN" altLang="en-US" sz="1300" dirty="0">
                <a:solidFill>
                  <a:srgbClr val="FF0000"/>
                </a:solidFill>
              </a:rPr>
              <a:t>普遍的</a:t>
            </a:r>
            <a:r>
              <a:rPr lang="zh-CN" altLang="en-US" sz="1300" dirty="0"/>
              <a:t>隐私偏好，避免政策存在漏洞或者不合理的地方</a:t>
            </a:r>
            <a:endParaRPr lang="en-US" altLang="zh-CN" sz="13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7788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6520609-DA6F-E47D-4CA0-43AD14C26F3E}"/>
              </a:ext>
            </a:extLst>
          </p:cNvPr>
          <p:cNvGrpSpPr/>
          <p:nvPr/>
        </p:nvGrpSpPr>
        <p:grpSpPr>
          <a:xfrm>
            <a:off x="660400" y="1896965"/>
            <a:ext cx="10871200" cy="4961034"/>
            <a:chOff x="660400" y="1896965"/>
            <a:chExt cx="10871200" cy="496103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2884A6F-BD45-13F3-B02F-2D79A920647E}"/>
                </a:ext>
              </a:extLst>
            </p:cNvPr>
            <p:cNvGrpSpPr/>
            <p:nvPr/>
          </p:nvGrpSpPr>
          <p:grpSpPr>
            <a:xfrm>
              <a:off x="660400" y="3250768"/>
              <a:ext cx="8195230" cy="3607231"/>
              <a:chOff x="660400" y="3250768"/>
              <a:chExt cx="8195230" cy="3607231"/>
            </a:xfrm>
          </p:grpSpPr>
          <p:sp>
            <p:nvSpPr>
              <p:cNvPr id="172" name="任意多边形: 形状 171">
                <a:extLst>
                  <a:ext uri="{FF2B5EF4-FFF2-40B4-BE49-F238E27FC236}">
                    <a16:creationId xmlns:a16="http://schemas.microsoft.com/office/drawing/2014/main" id="{4DA9219C-4247-E9EB-709A-7B55BD57819A}"/>
                  </a:ext>
                </a:extLst>
              </p:cNvPr>
              <p:cNvSpPr/>
              <p:nvPr/>
            </p:nvSpPr>
            <p:spPr>
              <a:xfrm>
                <a:off x="3336370" y="4568114"/>
                <a:ext cx="5519260" cy="2289885"/>
              </a:xfrm>
              <a:custGeom>
                <a:avLst/>
                <a:gdLst>
                  <a:gd name="connsiteX0" fmla="*/ 3523434 w 7046869"/>
                  <a:gd name="connsiteY0" fmla="*/ 0 h 2923674"/>
                  <a:gd name="connsiteX1" fmla="*/ 7036002 w 7046869"/>
                  <a:gd name="connsiteY1" fmla="*/ 2862826 h 2923674"/>
                  <a:gd name="connsiteX2" fmla="*/ 7046869 w 7046869"/>
                  <a:gd name="connsiteY2" fmla="*/ 2923674 h 2923674"/>
                  <a:gd name="connsiteX3" fmla="*/ 0 w 7046869"/>
                  <a:gd name="connsiteY3" fmla="*/ 2923674 h 2923674"/>
                  <a:gd name="connsiteX4" fmla="*/ 10866 w 7046869"/>
                  <a:gd name="connsiteY4" fmla="*/ 2862826 h 2923674"/>
                  <a:gd name="connsiteX5" fmla="*/ 3523434 w 7046869"/>
                  <a:gd name="connsiteY5" fmla="*/ 0 h 292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46869" h="2923674">
                    <a:moveTo>
                      <a:pt x="3523434" y="0"/>
                    </a:moveTo>
                    <a:cubicBezTo>
                      <a:pt x="5256081" y="0"/>
                      <a:pt x="6701676" y="1229015"/>
                      <a:pt x="7036002" y="2862826"/>
                    </a:cubicBezTo>
                    <a:lnTo>
                      <a:pt x="7046869" y="2923674"/>
                    </a:lnTo>
                    <a:lnTo>
                      <a:pt x="0" y="2923674"/>
                    </a:lnTo>
                    <a:lnTo>
                      <a:pt x="10866" y="2862826"/>
                    </a:lnTo>
                    <a:cubicBezTo>
                      <a:pt x="345192" y="1229015"/>
                      <a:pt x="1790787" y="0"/>
                      <a:pt x="3523434" y="0"/>
                    </a:cubicBez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3" name="任意多边形: 形状 172">
                <a:extLst>
                  <a:ext uri="{FF2B5EF4-FFF2-40B4-BE49-F238E27FC236}">
                    <a16:creationId xmlns:a16="http://schemas.microsoft.com/office/drawing/2014/main" id="{60EDDCCD-1F1E-F38E-C561-6D7355AB6E4F}"/>
                  </a:ext>
                </a:extLst>
              </p:cNvPr>
              <p:cNvSpPr/>
              <p:nvPr/>
            </p:nvSpPr>
            <p:spPr>
              <a:xfrm>
                <a:off x="3547884" y="4736119"/>
                <a:ext cx="5114322" cy="2121880"/>
              </a:xfrm>
              <a:custGeom>
                <a:avLst/>
                <a:gdLst>
                  <a:gd name="connsiteX0" fmla="*/ 3523434 w 7046869"/>
                  <a:gd name="connsiteY0" fmla="*/ 0 h 2923674"/>
                  <a:gd name="connsiteX1" fmla="*/ 7036002 w 7046869"/>
                  <a:gd name="connsiteY1" fmla="*/ 2862826 h 2923674"/>
                  <a:gd name="connsiteX2" fmla="*/ 7046869 w 7046869"/>
                  <a:gd name="connsiteY2" fmla="*/ 2923674 h 2923674"/>
                  <a:gd name="connsiteX3" fmla="*/ 0 w 7046869"/>
                  <a:gd name="connsiteY3" fmla="*/ 2923674 h 2923674"/>
                  <a:gd name="connsiteX4" fmla="*/ 10866 w 7046869"/>
                  <a:gd name="connsiteY4" fmla="*/ 2862826 h 2923674"/>
                  <a:gd name="connsiteX5" fmla="*/ 3523434 w 7046869"/>
                  <a:gd name="connsiteY5" fmla="*/ 0 h 2923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46869" h="2923674">
                    <a:moveTo>
                      <a:pt x="3523434" y="0"/>
                    </a:moveTo>
                    <a:cubicBezTo>
                      <a:pt x="5256081" y="0"/>
                      <a:pt x="6701676" y="1229015"/>
                      <a:pt x="7036002" y="2862826"/>
                    </a:cubicBezTo>
                    <a:lnTo>
                      <a:pt x="7046869" y="2923674"/>
                    </a:lnTo>
                    <a:lnTo>
                      <a:pt x="0" y="2923674"/>
                    </a:lnTo>
                    <a:lnTo>
                      <a:pt x="10866" y="2862826"/>
                    </a:lnTo>
                    <a:cubicBezTo>
                      <a:pt x="345192" y="1229015"/>
                      <a:pt x="1790787" y="0"/>
                      <a:pt x="3523434" y="0"/>
                    </a:cubicBezTo>
                    <a:close/>
                  </a:path>
                </a:pathLst>
              </a:custGeom>
              <a:pattFill prst="pct5">
                <a:fgClr>
                  <a:srgbClr val="E4E6EA"/>
                </a:fgClr>
                <a:bgClr>
                  <a:srgbClr val="ADB5BF"/>
                </a:bgClr>
              </a:patt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A00B8AF5-28B6-7201-CDC4-0000E56C3032}"/>
                  </a:ext>
                </a:extLst>
              </p:cNvPr>
              <p:cNvSpPr/>
              <p:nvPr/>
            </p:nvSpPr>
            <p:spPr>
              <a:xfrm>
                <a:off x="660400" y="4213674"/>
                <a:ext cx="3726212" cy="646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社交媒体数据的广泛性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17CC4536-FC69-07F1-21C2-9864A3773907}"/>
                  </a:ext>
                </a:extLst>
              </p:cNvPr>
              <p:cNvSpPr/>
              <p:nvPr/>
            </p:nvSpPr>
            <p:spPr>
              <a:xfrm>
                <a:off x="660400" y="4860005"/>
                <a:ext cx="3726212" cy="792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社交媒体平台（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Twitter</a:t>
                </a: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）拥有庞大用户基础，提供海量数据资源，这些数据反应了用户的日常生活和偏好，为隐私偏好研究提供了丰富的素材</a:t>
                </a:r>
                <a:endPara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E43FB6C7-AA93-7688-90AE-ADF91098CABE}"/>
                  </a:ext>
                </a:extLst>
              </p:cNvPr>
              <p:cNvSpPr/>
              <p:nvPr/>
            </p:nvSpPr>
            <p:spPr>
              <a:xfrm>
                <a:off x="2099357" y="3250768"/>
                <a:ext cx="848299" cy="8482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zh-CN" altLang="en-US" sz="32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FA2CB69-6618-C89B-5680-051BA1369E6F}"/>
                </a:ext>
              </a:extLst>
            </p:cNvPr>
            <p:cNvGrpSpPr/>
            <p:nvPr/>
          </p:nvGrpSpPr>
          <p:grpSpPr>
            <a:xfrm>
              <a:off x="4232894" y="1896965"/>
              <a:ext cx="3726212" cy="2401800"/>
              <a:chOff x="4232894" y="1896965"/>
              <a:chExt cx="3726212" cy="2401800"/>
            </a:xfrm>
          </p:grpSpPr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89308EE5-CDF0-508F-685B-EDC6967A26A4}"/>
                  </a:ext>
                </a:extLst>
              </p:cNvPr>
              <p:cNvSpPr/>
              <p:nvPr/>
            </p:nvSpPr>
            <p:spPr>
              <a:xfrm>
                <a:off x="4232894" y="2859871"/>
                <a:ext cx="3726212" cy="646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“有机数据”特征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7D15BB53-BFB8-BAAA-B0D0-A68D82E95ED5}"/>
                  </a:ext>
                </a:extLst>
              </p:cNvPr>
              <p:cNvSpPr/>
              <p:nvPr/>
            </p:nvSpPr>
            <p:spPr>
              <a:xfrm>
                <a:off x="4232894" y="3506202"/>
                <a:ext cx="3726212" cy="792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公开数据是用户自身生成且无明显研究设计成分的数据，能以真是的方式反映个人偏好，避免外部干扰和扭曲</a:t>
                </a:r>
                <a:endPara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A83A449F-5727-2679-3DA6-6CB0E4115143}"/>
                  </a:ext>
                </a:extLst>
              </p:cNvPr>
              <p:cNvSpPr/>
              <p:nvPr/>
            </p:nvSpPr>
            <p:spPr>
              <a:xfrm>
                <a:off x="5671851" y="1896965"/>
                <a:ext cx="848299" cy="848299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0"/>
              </a:gradFill>
            </p:spPr>
            <p:txBody>
              <a:bodyPr wrap="none" lIns="108000" tIns="108000" rIns="108000" bIns="108000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zh-CN" altLang="en-US" sz="24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5320BB8-F682-A0F6-DCB0-C9EC2BA6A4FD}"/>
                </a:ext>
              </a:extLst>
            </p:cNvPr>
            <p:cNvGrpSpPr/>
            <p:nvPr/>
          </p:nvGrpSpPr>
          <p:grpSpPr>
            <a:xfrm>
              <a:off x="7805388" y="3250768"/>
              <a:ext cx="3726212" cy="2401800"/>
              <a:chOff x="7805388" y="3250768"/>
              <a:chExt cx="3726212" cy="2401800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FB82B41E-D778-B398-A8FD-32855D6B6EEC}"/>
                  </a:ext>
                </a:extLst>
              </p:cNvPr>
              <p:cNvSpPr/>
              <p:nvPr/>
            </p:nvSpPr>
            <p:spPr>
              <a:xfrm>
                <a:off x="7805388" y="4213674"/>
                <a:ext cx="3726212" cy="646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大规模学习和普遍适用性</a:t>
                </a:r>
                <a:endParaRPr kumimoji="1"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2EA124B8-F3F4-C36E-C032-10BC8177F8DE}"/>
                  </a:ext>
                </a:extLst>
              </p:cNvPr>
              <p:cNvSpPr/>
              <p:nvPr/>
            </p:nvSpPr>
            <p:spPr>
              <a:xfrm>
                <a:off x="7805388" y="4860005"/>
                <a:ext cx="3726212" cy="792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公开数据具有公开可获取的特点，具备大规模学习的潜力；利用公开数据学习到的内在隐私偏好具有可推广性，能够在许多不同上下文中为政策决策和平台设计提供有价值信息</a:t>
                </a:r>
                <a:endParaRPr kumimoji="1" lang="en-US" altLang="zh-CN" sz="12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32C97611-B7E3-A15B-72E3-570BE968B7FF}"/>
                  </a:ext>
                </a:extLst>
              </p:cNvPr>
              <p:cNvSpPr/>
              <p:nvPr/>
            </p:nvSpPr>
            <p:spPr>
              <a:xfrm>
                <a:off x="9244345" y="3250768"/>
                <a:ext cx="848299" cy="848299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0"/>
              </a:gradFill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kumimoji="1" lang="zh-CN" altLang="en-US" sz="3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ïşḻiḑê">
            <a:extLst>
              <a:ext uri="{FF2B5EF4-FFF2-40B4-BE49-F238E27FC236}">
                <a16:creationId xmlns:a16="http://schemas.microsoft.com/office/drawing/2014/main" id="{0A40407E-D955-4C4C-89C2-4A6B29F6BC81}"/>
              </a:ext>
            </a:extLst>
          </p:cNvPr>
          <p:cNvSpPr txBox="1">
            <a:spLocks/>
          </p:cNvSpPr>
          <p:nvPr/>
        </p:nvSpPr>
        <p:spPr>
          <a:xfrm>
            <a:off x="660400" y="598918"/>
            <a:ext cx="10850563" cy="439250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公开数据的潜力</a:t>
            </a: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4A71363-52D6-40BB-ABC7-C7DD4DB59606}"/>
              </a:ext>
            </a:extLst>
          </p:cNvPr>
          <p:cNvSpPr/>
          <p:nvPr/>
        </p:nvSpPr>
        <p:spPr>
          <a:xfrm>
            <a:off x="2431929" y="3370073"/>
            <a:ext cx="183154" cy="609685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016DE736-0D7F-4422-BD55-5CAEF818D178}"/>
              </a:ext>
            </a:extLst>
          </p:cNvPr>
          <p:cNvSpPr/>
          <p:nvPr/>
        </p:nvSpPr>
        <p:spPr>
          <a:xfrm>
            <a:off x="5886454" y="2016235"/>
            <a:ext cx="398453" cy="609685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BF8A6A62-DAC6-4F94-84E8-27E5FA447168}"/>
              </a:ext>
            </a:extLst>
          </p:cNvPr>
          <p:cNvSpPr/>
          <p:nvPr/>
        </p:nvSpPr>
        <p:spPr>
          <a:xfrm>
            <a:off x="9488367" y="3370072"/>
            <a:ext cx="360254" cy="609685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îšlïďé">
            <a:extLst>
              <a:ext uri="{FF2B5EF4-FFF2-40B4-BE49-F238E27FC236}">
                <a16:creationId xmlns:a16="http://schemas.microsoft.com/office/drawing/2014/main" id="{7C3C0FFB-02C4-4942-B7EE-6926EBD5F843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 smtClean="0">
                <a:solidFill>
                  <a:schemeClr val="bg1">
                    <a:lumMod val="50000"/>
                  </a:schemeClr>
                </a:solidFill>
              </a:rPr>
              <a:pPr algn="r"/>
              <a:t>6</a:t>
            </a:fld>
            <a:endParaRPr lang="zh-CN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0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研究近况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02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19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ļ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ṩḻïḋê">
            <a:extLst>
              <a:ext uri="{FF2B5EF4-FFF2-40B4-BE49-F238E27FC236}">
                <a16:creationId xmlns:a16="http://schemas.microsoft.com/office/drawing/2014/main" id="{0E9E6FF5-0EA3-499E-963A-E616A3785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隐私偏好的重要性</a:t>
            </a:r>
          </a:p>
        </p:txBody>
      </p:sp>
      <p:sp>
        <p:nvSpPr>
          <p:cNvPr id="4" name="ï$lïḓê">
            <a:extLst>
              <a:ext uri="{FF2B5EF4-FFF2-40B4-BE49-F238E27FC236}">
                <a16:creationId xmlns:a16="http://schemas.microsoft.com/office/drawing/2014/main" id="{73A74704-A07E-49E9-B766-BDB9C4B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FA41578-FD88-4421-92AC-D3879DE728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314" y="210121"/>
            <a:ext cx="2553836" cy="752157"/>
          </a:xfrm>
          <a:prstGeom prst="rect">
            <a:avLst/>
          </a:prstGeom>
        </p:spPr>
      </p:pic>
      <p:sp>
        <p:nvSpPr>
          <p:cNvPr id="29" name="弧形 28">
            <a:extLst>
              <a:ext uri="{FF2B5EF4-FFF2-40B4-BE49-F238E27FC236}">
                <a16:creationId xmlns:a16="http://schemas.microsoft.com/office/drawing/2014/main" id="{169375DF-0E95-4375-A1C0-BD95BACD67AC}"/>
              </a:ext>
            </a:extLst>
          </p:cNvPr>
          <p:cNvSpPr/>
          <p:nvPr/>
        </p:nvSpPr>
        <p:spPr>
          <a:xfrm>
            <a:off x="5218684" y="1260577"/>
            <a:ext cx="3445869" cy="3445869"/>
          </a:xfrm>
          <a:prstGeom prst="arc">
            <a:avLst>
              <a:gd name="adj1" fmla="val 16200000"/>
              <a:gd name="adj2" fmla="val 4756225"/>
            </a:avLst>
          </a:prstGeom>
          <a:ln>
            <a:gradFill>
              <a:gsLst>
                <a:gs pos="0">
                  <a:schemeClr val="accent2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5067971-0AF5-4AE1-B0D9-0A7CC4EF4FA9}"/>
              </a:ext>
            </a:extLst>
          </p:cNvPr>
          <p:cNvSpPr/>
          <p:nvPr/>
        </p:nvSpPr>
        <p:spPr>
          <a:xfrm>
            <a:off x="3530357" y="1617605"/>
            <a:ext cx="2749031" cy="2749030"/>
          </a:xfrm>
          <a:prstGeom prst="ellipse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/>
          <a:scene3d>
            <a:camera prst="perspectiveFront"/>
            <a:lightRig rig="glow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871851D-7800-4C55-A4A8-B94F288150CC}"/>
              </a:ext>
            </a:extLst>
          </p:cNvPr>
          <p:cNvSpPr/>
          <p:nvPr/>
        </p:nvSpPr>
        <p:spPr>
          <a:xfrm>
            <a:off x="5567104" y="1617605"/>
            <a:ext cx="2749031" cy="2749030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/>
          <a:scene3d>
            <a:camera prst="perspectiveFront"/>
            <a:lightRig rig="glow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AFA705-8F16-4A50-BDE6-75CF9E3CF44C}"/>
              </a:ext>
            </a:extLst>
          </p:cNvPr>
          <p:cNvSpPr txBox="1"/>
          <p:nvPr/>
        </p:nvSpPr>
        <p:spPr>
          <a:xfrm>
            <a:off x="3968286" y="2515067"/>
            <a:ext cx="163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406400" dist="38100" dir="2700000" sx="102000" sy="102000" algn="tl" rotWithShape="0">
                    <a:schemeClr val="accent3">
                      <a:lumMod val="50000"/>
                      <a:alpha val="27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学习个体隐私偏好</a:t>
            </a:r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2594F1B9-B4FA-45D9-9A23-7EA6C1CB777D}"/>
              </a:ext>
            </a:extLst>
          </p:cNvPr>
          <p:cNvSpPr/>
          <p:nvPr/>
        </p:nvSpPr>
        <p:spPr>
          <a:xfrm>
            <a:off x="5565658" y="2071293"/>
            <a:ext cx="712284" cy="1841653"/>
          </a:xfrm>
          <a:custGeom>
            <a:avLst/>
            <a:gdLst>
              <a:gd name="connsiteX0" fmla="*/ 312663 w 625325"/>
              <a:gd name="connsiteY0" fmla="*/ 0 h 1616816"/>
              <a:gd name="connsiteX1" fmla="*/ 349771 w 625325"/>
              <a:gd name="connsiteY1" fmla="*/ 40830 h 1616816"/>
              <a:gd name="connsiteX2" fmla="*/ 625325 w 625325"/>
              <a:gd name="connsiteY2" fmla="*/ 808408 h 1616816"/>
              <a:gd name="connsiteX3" fmla="*/ 349771 w 625325"/>
              <a:gd name="connsiteY3" fmla="*/ 1575986 h 1616816"/>
              <a:gd name="connsiteX4" fmla="*/ 312663 w 625325"/>
              <a:gd name="connsiteY4" fmla="*/ 1616816 h 1616816"/>
              <a:gd name="connsiteX5" fmla="*/ 275554 w 625325"/>
              <a:gd name="connsiteY5" fmla="*/ 1575986 h 1616816"/>
              <a:gd name="connsiteX6" fmla="*/ 0 w 625325"/>
              <a:gd name="connsiteY6" fmla="*/ 808408 h 1616816"/>
              <a:gd name="connsiteX7" fmla="*/ 275554 w 625325"/>
              <a:gd name="connsiteY7" fmla="*/ 40830 h 1616816"/>
              <a:gd name="connsiteX8" fmla="*/ 312663 w 625325"/>
              <a:gd name="connsiteY8" fmla="*/ 0 h 161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325" h="1616816">
                <a:moveTo>
                  <a:pt x="312663" y="0"/>
                </a:moveTo>
                <a:lnTo>
                  <a:pt x="349771" y="40830"/>
                </a:lnTo>
                <a:cubicBezTo>
                  <a:pt x="521916" y="249420"/>
                  <a:pt x="625325" y="516838"/>
                  <a:pt x="625325" y="808408"/>
                </a:cubicBezTo>
                <a:cubicBezTo>
                  <a:pt x="625325" y="1099978"/>
                  <a:pt x="521916" y="1367396"/>
                  <a:pt x="349771" y="1575986"/>
                </a:cubicBezTo>
                <a:lnTo>
                  <a:pt x="312663" y="1616816"/>
                </a:lnTo>
                <a:lnTo>
                  <a:pt x="275554" y="1575986"/>
                </a:lnTo>
                <a:cubicBezTo>
                  <a:pt x="103410" y="1367396"/>
                  <a:pt x="0" y="1099978"/>
                  <a:pt x="0" y="808408"/>
                </a:cubicBezTo>
                <a:cubicBezTo>
                  <a:pt x="0" y="516838"/>
                  <a:pt x="103410" y="249420"/>
                  <a:pt x="275554" y="40830"/>
                </a:cubicBezTo>
                <a:lnTo>
                  <a:pt x="31266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  <a:prstDash val="sysDot"/>
          </a:ln>
          <a:effectLst/>
          <a:scene3d>
            <a:camera prst="perspectiveFront"/>
            <a:lightRig rig="glow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A0446C0-2826-4825-A365-9ACF25994EDD}"/>
              </a:ext>
            </a:extLst>
          </p:cNvPr>
          <p:cNvSpPr txBox="1"/>
          <p:nvPr/>
        </p:nvSpPr>
        <p:spPr>
          <a:xfrm>
            <a:off x="6200788" y="2515067"/>
            <a:ext cx="1639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effectLst>
                  <a:outerShdw blurRad="406400" dist="38100" dir="2700000" sx="102000" sy="102000" algn="tl" rotWithShape="0">
                    <a:schemeClr val="accent1">
                      <a:lumMod val="50000"/>
                      <a:alpha val="27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隐私决策建模</a:t>
            </a:r>
          </a:p>
        </p:txBody>
      </p:sp>
      <p:sp>
        <p:nvSpPr>
          <p:cNvPr id="35" name="加号 34">
            <a:extLst>
              <a:ext uri="{FF2B5EF4-FFF2-40B4-BE49-F238E27FC236}">
                <a16:creationId xmlns:a16="http://schemas.microsoft.com/office/drawing/2014/main" id="{626CE17D-9896-4F6A-934D-E346A7EA6FA0}"/>
              </a:ext>
            </a:extLst>
          </p:cNvPr>
          <p:cNvSpPr/>
          <p:nvPr/>
        </p:nvSpPr>
        <p:spPr>
          <a:xfrm>
            <a:off x="5676312" y="2818680"/>
            <a:ext cx="426753" cy="386760"/>
          </a:xfrm>
          <a:prstGeom prst="mathPlus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2"/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660400" dist="254000" dir="2700000" sx="98000" sy="98000" algn="tl" rotWithShape="0">
              <a:schemeClr val="accent1">
                <a:lumMod val="50000"/>
                <a:alpha val="43000"/>
              </a:schemeClr>
            </a:outerShdw>
          </a:effectLst>
          <a:scene3d>
            <a:camera prst="perspectiveFront"/>
            <a:lightRig rig="glow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sz="1600">
              <a:solidFill>
                <a:srgbClr val="000000">
                  <a:lumMod val="75000"/>
                  <a:lumOff val="25000"/>
                </a:srgbClr>
              </a:solidFill>
              <a:latin typeface="阿里巴巴普惠体 R"/>
              <a:ea typeface="阿里巴巴普惠体 R"/>
            </a:endParaRPr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68971010-4DCD-490E-B33F-63DB31C19D7C}"/>
              </a:ext>
            </a:extLst>
          </p:cNvPr>
          <p:cNvSpPr/>
          <p:nvPr/>
        </p:nvSpPr>
        <p:spPr>
          <a:xfrm flipH="1">
            <a:off x="3181937" y="1260577"/>
            <a:ext cx="3445869" cy="3445869"/>
          </a:xfrm>
          <a:prstGeom prst="arc">
            <a:avLst>
              <a:gd name="adj1" fmla="val 16200000"/>
              <a:gd name="adj2" fmla="val 4756225"/>
            </a:avLst>
          </a:prstGeom>
          <a:ln>
            <a:gradFill>
              <a:gsLst>
                <a:gs pos="0">
                  <a:schemeClr val="accent3">
                    <a:lumMod val="60000"/>
                    <a:lumOff val="40000"/>
                    <a:alpha val="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60000"/>
                    <a:lumOff val="4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B9896B5-3A74-4AE6-8DB2-C15FBE189180}"/>
              </a:ext>
            </a:extLst>
          </p:cNvPr>
          <p:cNvSpPr/>
          <p:nvPr/>
        </p:nvSpPr>
        <p:spPr>
          <a:xfrm>
            <a:off x="8433981" y="2122252"/>
            <a:ext cx="150201" cy="1502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 w="38100">
            <a:solidFill>
              <a:schemeClr val="bg1"/>
            </a:solidFill>
          </a:ln>
          <a:effectLst>
            <a:outerShdw blurRad="381000" algn="ctr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3023F33-6715-4A67-9ADE-388A7C6BC784}"/>
              </a:ext>
            </a:extLst>
          </p:cNvPr>
          <p:cNvSpPr/>
          <p:nvPr/>
        </p:nvSpPr>
        <p:spPr>
          <a:xfrm>
            <a:off x="8433981" y="3612385"/>
            <a:ext cx="150201" cy="15020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6200000" scaled="1"/>
          </a:gradFill>
          <a:ln w="38100">
            <a:solidFill>
              <a:schemeClr val="bg1"/>
            </a:solidFill>
          </a:ln>
          <a:effectLst>
            <a:outerShdw blurRad="381000" algn="ctr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A193A77-221E-4E15-BAF1-10B00DBB7065}"/>
              </a:ext>
            </a:extLst>
          </p:cNvPr>
          <p:cNvSpPr/>
          <p:nvPr/>
        </p:nvSpPr>
        <p:spPr>
          <a:xfrm>
            <a:off x="3299785" y="2122252"/>
            <a:ext cx="150201" cy="150201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16200000" scaled="1"/>
          </a:gradFill>
          <a:ln w="38100">
            <a:solidFill>
              <a:schemeClr val="bg1"/>
            </a:solidFill>
          </a:ln>
          <a:effectLst>
            <a:outerShdw blurRad="381000" algn="ctr" rotWithShape="0">
              <a:schemeClr val="accent3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C49B2F8-9923-4335-8139-EBDBFFA1C954}"/>
              </a:ext>
            </a:extLst>
          </p:cNvPr>
          <p:cNvSpPr/>
          <p:nvPr/>
        </p:nvSpPr>
        <p:spPr>
          <a:xfrm>
            <a:off x="3299785" y="3612385"/>
            <a:ext cx="150201" cy="150201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16200000" scaled="1"/>
          </a:gradFill>
          <a:ln w="38100">
            <a:solidFill>
              <a:schemeClr val="bg1"/>
            </a:solidFill>
          </a:ln>
          <a:effectLst>
            <a:outerShdw blurRad="381000" algn="ctr" rotWithShape="0">
              <a:schemeClr val="accent3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D8328E0-F57C-4418-9DCC-85D1BC85DDD6}"/>
              </a:ext>
            </a:extLst>
          </p:cNvPr>
          <p:cNvSpPr txBox="1"/>
          <p:nvPr/>
        </p:nvSpPr>
        <p:spPr>
          <a:xfrm>
            <a:off x="8664553" y="3535064"/>
            <a:ext cx="144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局限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37B96E0-EDD2-4814-B015-2EB92D8C049E}"/>
              </a:ext>
            </a:extLst>
          </p:cNvPr>
          <p:cNvSpPr txBox="1"/>
          <p:nvPr/>
        </p:nvSpPr>
        <p:spPr>
          <a:xfrm>
            <a:off x="8664553" y="3930167"/>
            <a:ext cx="2278267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信息获取困难，难以推广到其他场景，且多关注特定隐私决策，而非普遍内在隐私偏好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F3FA748-5FAC-41BE-8CC3-D530A400B4C3}"/>
              </a:ext>
            </a:extLst>
          </p:cNvPr>
          <p:cNvSpPr txBox="1"/>
          <p:nvPr/>
        </p:nvSpPr>
        <p:spPr>
          <a:xfrm>
            <a:off x="8710681" y="1605652"/>
            <a:ext cx="144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方法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6AF6B1-A169-489E-9FAF-F854923E41E4}"/>
              </a:ext>
            </a:extLst>
          </p:cNvPr>
          <p:cNvSpPr txBox="1"/>
          <p:nvPr/>
        </p:nvSpPr>
        <p:spPr>
          <a:xfrm>
            <a:off x="8710681" y="2000755"/>
            <a:ext cx="2232139" cy="154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特定情境</a:t>
            </a:r>
            <a:r>
              <a:rPr lang="en-US" altLang="zh-CN" sz="1600" baseline="300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下学习和预测用户隐私决策。如针对智能设备、移动应用等场景，基于用户私人信息，建模隐私决策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6A8A532-EA1E-4D0B-8791-AC0924826061}"/>
              </a:ext>
            </a:extLst>
          </p:cNvPr>
          <p:cNvSpPr txBox="1"/>
          <p:nvPr/>
        </p:nvSpPr>
        <p:spPr>
          <a:xfrm>
            <a:off x="1695522" y="1610659"/>
            <a:ext cx="144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方式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A6F2B4-7A94-482F-ACE0-49B0D5CD907F}"/>
              </a:ext>
            </a:extLst>
          </p:cNvPr>
          <p:cNvSpPr txBox="1"/>
          <p:nvPr/>
        </p:nvSpPr>
        <p:spPr>
          <a:xfrm>
            <a:off x="812800" y="2005762"/>
            <a:ext cx="2328951" cy="1542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直接询问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用户获取其隐私偏好，让用户对个人数据使用、分享等相关话题进行排序、评分或详细说明</a:t>
            </a:r>
            <a:r>
              <a:rPr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[1]</a:t>
            </a:r>
            <a:endParaRPr lang="zh-CN" altLang="en-US" sz="1600" baseline="30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E8CBEBA-4064-4B8C-A3F9-0B6E513CA5A9}"/>
              </a:ext>
            </a:extLst>
          </p:cNvPr>
          <p:cNvSpPr txBox="1"/>
          <p:nvPr/>
        </p:nvSpPr>
        <p:spPr>
          <a:xfrm>
            <a:off x="1729747" y="3535064"/>
            <a:ext cx="144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POSans R" panose="00020600040101010101" pitchFamily="18" charset="-122"/>
              </a:rPr>
              <a:t>局限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AD955D-8884-4F22-A759-CEE0C8E1A2AA}"/>
              </a:ext>
            </a:extLst>
          </p:cNvPr>
          <p:cNvSpPr txBox="1"/>
          <p:nvPr/>
        </p:nvSpPr>
        <p:spPr>
          <a:xfrm>
            <a:off x="812800" y="3930167"/>
            <a:ext cx="2363177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方法耗时，难以扩展，缺乏自动化能力，实际应用受限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23A325C-5193-47DE-AA9D-B209AFFA49EB}"/>
              </a:ext>
            </a:extLst>
          </p:cNvPr>
          <p:cNvSpPr txBox="1"/>
          <p:nvPr/>
        </p:nvSpPr>
        <p:spPr>
          <a:xfrm>
            <a:off x="795686" y="5395523"/>
            <a:ext cx="433257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[1] Belanger F, Hiller JS, Smith WJ (2002) Trustworthiness in electronic 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commerce: The role of privacy, security, and site attributes. J. </a:t>
            </a:r>
          </a:p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Strategic Inform. Systems 11(3–4):245–270.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0061FB6-C725-4DA9-A2F1-594D4B7A1A19}"/>
              </a:ext>
            </a:extLst>
          </p:cNvPr>
          <p:cNvSpPr txBox="1"/>
          <p:nvPr/>
        </p:nvSpPr>
        <p:spPr>
          <a:xfrm>
            <a:off x="7063740" y="5390377"/>
            <a:ext cx="4332574" cy="629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[2]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Serramia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M, Seymour W,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Criado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N, Luck M (2023) Predicting privacy preferences for smart devices as norms. Preprint, submitted February 21, https://arxiv.org/abs/2302.10650.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76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1í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šḷid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500" dirty="0"/>
              <a:t>整体思路</a:t>
            </a:r>
          </a:p>
        </p:txBody>
      </p:sp>
      <p:sp>
        <p:nvSpPr>
          <p:cNvPr id="8" name="iSļïḍe">
            <a:extLst>
              <a:ext uri="{FF2B5EF4-FFF2-40B4-BE49-F238E27FC236}">
                <a16:creationId xmlns:a16="http://schemas.microsoft.com/office/drawing/2014/main" id="{B62F5C9C-88A9-41F2-BD83-4588DCE7C734}"/>
              </a:ext>
            </a:extLst>
          </p:cNvPr>
          <p:cNvSpPr txBox="1"/>
          <p:nvPr/>
        </p:nvSpPr>
        <p:spPr>
          <a:xfrm>
            <a:off x="1746061" y="1957759"/>
            <a:ext cx="1117257" cy="101562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</a:rPr>
              <a:t>03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844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5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#420256;#420257;"/>
  <p:tag name="ISLIDE.TEMPLATE" val="https://www.islide.cc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#420256;#420257;"/>
  <p:tag name="ISLIDE.TEMPLAT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#420256;#420257;"/>
  <p:tag name="ISLIDE.TEMPLAT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#420256;#420257;"/>
  <p:tag name="ISLIDE.TEMPLAT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#420256;#420257;"/>
  <p:tag name="ISLIDE.TEMPLAT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59817;"/>
  <p:tag name="ISLIDE.TEMPLATE" val="https://www.islide.cc;"/>
  <p:tag name="ISLIDE.ICON" val="#420260;#420259;#420258;#420256;#420257;#151743;#151920;#152810;#36641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  <p:tag name="ISLIDE.ICON" val="#420260;#420259;#57184;#175705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DIAGRAM" val="#80187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71909;"/>
  <p:tag name="ISLIDE.ICON" val="#420259;"/>
  <p:tag name="ISLIDE.TEMPLAT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462;"/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20259;"/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中山大学">
  <a:themeElements>
    <a:clrScheme name="浦银安盛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44885"/>
      </a:accent1>
      <a:accent2>
        <a:srgbClr val="164CA7"/>
      </a:accent2>
      <a:accent3>
        <a:srgbClr val="0087CD"/>
      </a:accent3>
      <a:accent4>
        <a:srgbClr val="D04A32"/>
      </a:accent4>
      <a:accent5>
        <a:srgbClr val="6079AA"/>
      </a:accent5>
      <a:accent6>
        <a:srgbClr val="7F8FA1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浦银安盛">
    <a:dk1>
      <a:srgbClr val="000000"/>
    </a:dk1>
    <a:lt1>
      <a:srgbClr val="FFFFFF"/>
    </a:lt1>
    <a:dk2>
      <a:srgbClr val="778495"/>
    </a:dk2>
    <a:lt2>
      <a:srgbClr val="F0F0F0"/>
    </a:lt2>
    <a:accent1>
      <a:srgbClr val="044885"/>
    </a:accent1>
    <a:accent2>
      <a:srgbClr val="164CA7"/>
    </a:accent2>
    <a:accent3>
      <a:srgbClr val="0087CD"/>
    </a:accent3>
    <a:accent4>
      <a:srgbClr val="D04A32"/>
    </a:accent4>
    <a:accent5>
      <a:srgbClr val="6079AA"/>
    </a:accent5>
    <a:accent6>
      <a:srgbClr val="7F8FA1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1056</TotalTime>
  <Words>2130</Words>
  <Application>Microsoft Office PowerPoint</Application>
  <PresentationFormat>宽屏</PresentationFormat>
  <Paragraphs>298</Paragraphs>
  <Slides>37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Inter</vt:lpstr>
      <vt:lpstr>阿里巴巴普惠体 R</vt:lpstr>
      <vt:lpstr>等线</vt:lpstr>
      <vt:lpstr>思源黑体 CN Bold</vt:lpstr>
      <vt:lpstr>微软雅黑</vt:lpstr>
      <vt:lpstr>Arial</vt:lpstr>
      <vt:lpstr>Calibri</vt:lpstr>
      <vt:lpstr>Cambria Math</vt:lpstr>
      <vt:lpstr>Times New Roman</vt:lpstr>
      <vt:lpstr>中山大学</vt:lpstr>
      <vt:lpstr>think-cell Slide</vt:lpstr>
      <vt:lpstr>《Learning Personalized Privacy Preference from Public Data》</vt:lpstr>
      <vt:lpstr>PowerPoint 演示文稿</vt:lpstr>
      <vt:lpstr>研究背景与动机</vt:lpstr>
      <vt:lpstr>隐私偏好的重要性</vt:lpstr>
      <vt:lpstr>现有方法的局限</vt:lpstr>
      <vt:lpstr>PowerPoint 演示文稿</vt:lpstr>
      <vt:lpstr>研究近况</vt:lpstr>
      <vt:lpstr>隐私偏好的重要性</vt:lpstr>
      <vt:lpstr>整体思路</vt:lpstr>
      <vt:lpstr>影响人类隐私偏好和决策的人类特征</vt:lpstr>
      <vt:lpstr>影响人类隐私偏好和决策的人类特征</vt:lpstr>
      <vt:lpstr>全文的实施思路</vt:lpstr>
      <vt:lpstr>效果总结</vt:lpstr>
      <vt:lpstr>实验结果</vt:lpstr>
      <vt:lpstr>可解释性分析</vt:lpstr>
      <vt:lpstr>可解释性分析</vt:lpstr>
      <vt:lpstr>用Shapley Value 来反映心理社会特征的影响</vt:lpstr>
      <vt:lpstr>可解释性分析</vt:lpstr>
      <vt:lpstr>Shapley Value，解释特征对偏好的影响</vt:lpstr>
      <vt:lpstr>虚拟仿真实验</vt:lpstr>
      <vt:lpstr>虚拟仿真实验</vt:lpstr>
      <vt:lpstr>政策冲击后用户心理社会特征分布</vt:lpstr>
      <vt:lpstr>政策冲击后用户心理社会特征分布</vt:lpstr>
      <vt:lpstr>政策冲击后用户心理社会特征分布</vt:lpstr>
      <vt:lpstr>总结</vt:lpstr>
      <vt:lpstr>该文章一个意义</vt:lpstr>
      <vt:lpstr>该文章一个意义</vt:lpstr>
      <vt:lpstr>具体实施</vt:lpstr>
      <vt:lpstr>影响人类隐私偏好和决策的人类特征</vt:lpstr>
      <vt:lpstr>影响人类隐私偏好和决策的人类特征</vt:lpstr>
      <vt:lpstr>心理社会特征提取</vt:lpstr>
      <vt:lpstr>心理社会特征提取</vt:lpstr>
      <vt:lpstr>PowerPoint 演示文稿</vt:lpstr>
      <vt:lpstr>PowerPoint 演示文稿</vt:lpstr>
      <vt:lpstr>心理社会特征提取</vt:lpstr>
      <vt:lpstr>心理社会特征提取</vt:lpstr>
      <vt:lpstr>感谢倾听~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李 晨龙</cp:lastModifiedBy>
  <cp:revision>153</cp:revision>
  <cp:lastPrinted>2020-09-09T16:00:00Z</cp:lastPrinted>
  <dcterms:created xsi:type="dcterms:W3CDTF">2020-09-09T16:00:00Z</dcterms:created>
  <dcterms:modified xsi:type="dcterms:W3CDTF">2025-02-26T07:08:05Z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70849f37-408f-4aeb-a91d-3b09901617ef</vt:lpwstr>
  </property>
</Properties>
</file>